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drawings/drawing3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drawings/drawing4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drawings/drawing5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drawings/drawing6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theme/themeOverride6.xml" ContentType="application/vnd.openxmlformats-officedocument.themeOverride+xml"/>
  <Override PartName="/ppt/drawings/drawing8.xml" ContentType="application/vnd.openxmlformats-officedocument.drawingml.chartshapes+xml"/>
  <Override PartName="/ppt/charts/chart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7.xml" ContentType="application/vnd.openxmlformats-officedocument.themeOverride+xml"/>
  <Override PartName="/ppt/drawings/drawing9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8"/>
  </p:notesMasterIdLst>
  <p:handoutMasterIdLst>
    <p:handoutMasterId r:id="rId29"/>
  </p:handoutMasterIdLst>
  <p:sldIdLst>
    <p:sldId id="277" r:id="rId3"/>
    <p:sldId id="336" r:id="rId4"/>
    <p:sldId id="368" r:id="rId5"/>
    <p:sldId id="337" r:id="rId6"/>
    <p:sldId id="371" r:id="rId7"/>
    <p:sldId id="338" r:id="rId8"/>
    <p:sldId id="372" r:id="rId9"/>
    <p:sldId id="373" r:id="rId10"/>
    <p:sldId id="374" r:id="rId11"/>
    <p:sldId id="375" r:id="rId12"/>
    <p:sldId id="376" r:id="rId13"/>
    <p:sldId id="377" r:id="rId14"/>
    <p:sldId id="378" r:id="rId15"/>
    <p:sldId id="369" r:id="rId16"/>
    <p:sldId id="339" r:id="rId17"/>
    <p:sldId id="341" r:id="rId18"/>
    <p:sldId id="356" r:id="rId19"/>
    <p:sldId id="357" r:id="rId20"/>
    <p:sldId id="344" r:id="rId21"/>
    <p:sldId id="345" r:id="rId22"/>
    <p:sldId id="370" r:id="rId23"/>
    <p:sldId id="346" r:id="rId24"/>
    <p:sldId id="348" r:id="rId25"/>
    <p:sldId id="350" r:id="rId26"/>
    <p:sldId id="351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8" autoAdjust="0"/>
    <p:restoredTop sz="96437" autoAdjust="0"/>
  </p:normalViewPr>
  <p:slideViewPr>
    <p:cSldViewPr snapToGrid="0">
      <p:cViewPr varScale="1">
        <p:scale>
          <a:sx n="62" d="100"/>
          <a:sy n="62" d="100"/>
        </p:scale>
        <p:origin x="96" y="3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92"/>
    </p:cViewPr>
  </p:sorterViewPr>
  <p:notesViewPr>
    <p:cSldViewPr snapToGrid="0">
      <p:cViewPr varScale="1">
        <p:scale>
          <a:sx n="67" d="100"/>
          <a:sy n="67" d="100"/>
        </p:scale>
        <p:origin x="32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gerjo\AppData\Local\Temp\Data_11-18-2018.csv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gerjo\AppData\Local\Temp\Temp1_11-18-2018---307.zip\Data_11-18-2018---307.csv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9.xml"/><Relationship Id="rId4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Change in Exclusively</a:t>
            </a:r>
            <a:r>
              <a:rPr lang="en-US" sz="2000" baseline="0" dirty="0"/>
              <a:t> Online Fall Headcount Enrollment and Est. Revenue</a:t>
            </a:r>
          </a:p>
          <a:p>
            <a:pPr>
              <a:defRPr sz="2000"/>
            </a:pPr>
            <a:r>
              <a:rPr lang="en-US" sz="2000" i="1" baseline="0" dirty="0"/>
              <a:t>Fall 2012 to Fall 2017</a:t>
            </a:r>
            <a:endParaRPr lang="en-US" sz="2000" i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Sheet1!$C$12</c:f>
              <c:strCache>
                <c:ptCount val="1"/>
                <c:pt idx="0">
                  <c:v>Exclusively Online Students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Sheet1!$B$13:$B$18</c:f>
              <c:strCache>
                <c:ptCount val="6"/>
                <c:pt idx="0">
                  <c:v>Fall 2012</c:v>
                </c:pt>
                <c:pt idx="1">
                  <c:v>Fall 2013</c:v>
                </c:pt>
                <c:pt idx="2">
                  <c:v>Fall 2014</c:v>
                </c:pt>
                <c:pt idx="3">
                  <c:v>Fall 2015</c:v>
                </c:pt>
                <c:pt idx="4">
                  <c:v>Fall 2016</c:v>
                </c:pt>
                <c:pt idx="5">
                  <c:v>Fall 2017</c:v>
                </c:pt>
              </c:strCache>
            </c:strRef>
          </c:cat>
          <c:val>
            <c:numRef>
              <c:f>Sheet1!$C$13:$C$18</c:f>
              <c:numCache>
                <c:formatCode>_(* #,##0_);_(* \(#,##0\);_(* "-"??_);_(@_)</c:formatCode>
                <c:ptCount val="6"/>
                <c:pt idx="0">
                  <c:v>10679</c:v>
                </c:pt>
                <c:pt idx="1">
                  <c:v>20701</c:v>
                </c:pt>
                <c:pt idx="2">
                  <c:v>35861</c:v>
                </c:pt>
                <c:pt idx="3">
                  <c:v>53760</c:v>
                </c:pt>
                <c:pt idx="4">
                  <c:v>61495</c:v>
                </c:pt>
                <c:pt idx="5">
                  <c:v>83919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4A-4F94-B8D5-BDEBF02731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-27"/>
        <c:axId val="1124519512"/>
        <c:axId val="1124495896"/>
      </c:barChart>
      <c:lineChart>
        <c:grouping val="standard"/>
        <c:varyColors val="0"/>
        <c:ser>
          <c:idx val="1"/>
          <c:order val="1"/>
          <c:tx>
            <c:strRef>
              <c:f>Sheet1!$D$12</c:f>
              <c:strCache>
                <c:ptCount val="1"/>
                <c:pt idx="0">
                  <c:v>Est. Revenue Associated with Exclusively Online Students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Sheet1!$B$13:$B$18</c:f>
              <c:strCache>
                <c:ptCount val="6"/>
                <c:pt idx="0">
                  <c:v>Fall 2012</c:v>
                </c:pt>
                <c:pt idx="1">
                  <c:v>Fall 2013</c:v>
                </c:pt>
                <c:pt idx="2">
                  <c:v>Fall 2014</c:v>
                </c:pt>
                <c:pt idx="3">
                  <c:v>Fall 2015</c:v>
                </c:pt>
                <c:pt idx="4">
                  <c:v>Fall 2016</c:v>
                </c:pt>
                <c:pt idx="5">
                  <c:v>Fall 2017</c:v>
                </c:pt>
              </c:strCache>
            </c:strRef>
          </c:cat>
          <c:val>
            <c:numRef>
              <c:f>Sheet1!$D$13:$D$18</c:f>
              <c:numCache>
                <c:formatCode>_("$"* #,##0.0_);_("$"* \(#,##0.0\);_("$"* "-"??_);_(@_)</c:formatCode>
                <c:ptCount val="6"/>
                <c:pt idx="0">
                  <c:v>72.729819581299424</c:v>
                </c:pt>
                <c:pt idx="1">
                  <c:v>131.71066121614007</c:v>
                </c:pt>
                <c:pt idx="2">
                  <c:v>229.36345061501132</c:v>
                </c:pt>
                <c:pt idx="3">
                  <c:v>369.3105723358081</c:v>
                </c:pt>
                <c:pt idx="4">
                  <c:v>422.57361422892438</c:v>
                </c:pt>
                <c:pt idx="5">
                  <c:v>552.1143886152604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14A-4F94-B8D5-BDEBF02731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4146816"/>
        <c:axId val="708455088"/>
      </c:lineChart>
      <c:catAx>
        <c:axId val="1124519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4495896"/>
        <c:crosses val="autoZero"/>
        <c:auto val="1"/>
        <c:lblAlgn val="ctr"/>
        <c:lblOffset val="100"/>
        <c:noMultiLvlLbl val="0"/>
      </c:catAx>
      <c:valAx>
        <c:axId val="1124495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/>
                  <a:t>Fall Headcount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4519512"/>
        <c:crosses val="autoZero"/>
        <c:crossBetween val="between"/>
      </c:valAx>
      <c:valAx>
        <c:axId val="70845508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/>
                  <a:t>Est. Revenue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.0_);_(&quot;$&quot;* \(#,##0.0\);_(&quot;$&quot;* &quot;-&quot;??_);_(@_)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4146816"/>
        <c:crosses val="max"/>
        <c:crossBetween val="between"/>
      </c:valAx>
      <c:catAx>
        <c:axId val="6341468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084550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b="1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Fall 2017</a:t>
            </a:r>
            <a:r>
              <a:rPr lang="en-US" sz="2000" baseline="0" dirty="0"/>
              <a:t> Headcount Enrollment in Exclusively Distance Learning Courses</a:t>
            </a:r>
            <a:endParaRPr lang="en-US" sz="2000" dirty="0"/>
          </a:p>
        </c:rich>
      </c:tx>
      <c:layout>
        <c:manualLayout>
          <c:xMode val="edge"/>
          <c:yMode val="edge"/>
          <c:x val="0.1806439729172391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096309007893332E-2"/>
          <c:y val="9.7008960914999831E-2"/>
          <c:w val="0.93175664320330753"/>
          <c:h val="0.8420085611224215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dk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 w="9525" cap="flat" cmpd="sng" algn="ctr">
                <a:solidFill>
                  <a:schemeClr val="dk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7F15-4A9B-81EE-1F1790468294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 w="9525" cap="flat" cmpd="sng" algn="ctr">
                <a:solidFill>
                  <a:schemeClr val="dk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7F15-4A9B-81EE-1F1790468294}"/>
              </c:ext>
            </c:extLst>
          </c:dPt>
          <c:dPt>
            <c:idx val="2"/>
            <c:invertIfNegative val="0"/>
            <c:bubble3D val="0"/>
            <c:spPr>
              <a:solidFill>
                <a:srgbClr val="002060"/>
              </a:solidFill>
              <a:ln w="9525" cap="flat" cmpd="sng" algn="ctr">
                <a:solidFill>
                  <a:schemeClr val="dk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7F15-4A9B-81EE-1F1790468294}"/>
              </c:ext>
            </c:extLst>
          </c:dPt>
          <c:dPt>
            <c:idx val="3"/>
            <c:invertIfNegative val="0"/>
            <c:bubble3D val="0"/>
            <c:spPr>
              <a:solidFill>
                <a:srgbClr val="002060"/>
              </a:solidFill>
              <a:ln w="9525" cap="flat" cmpd="sng" algn="ctr">
                <a:solidFill>
                  <a:schemeClr val="dk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F15-4A9B-81EE-1F1790468294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/>
              </a:solidFill>
              <a:ln w="9525" cap="flat" cmpd="sng" algn="ctr">
                <a:solidFill>
                  <a:schemeClr val="dk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7F15-4A9B-81EE-1F1790468294}"/>
              </c:ext>
            </c:extLst>
          </c:dPt>
          <c:dPt>
            <c:idx val="5"/>
            <c:invertIfNegative val="0"/>
            <c:bubble3D val="0"/>
            <c:spPr>
              <a:solidFill>
                <a:srgbClr val="002060"/>
              </a:solidFill>
              <a:ln w="9525" cap="flat" cmpd="sng" algn="ctr">
                <a:solidFill>
                  <a:schemeClr val="dk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F15-4A9B-81EE-1F1790468294}"/>
              </c:ext>
            </c:extLst>
          </c:dPt>
          <c:dPt>
            <c:idx val="6"/>
            <c:invertIfNegative val="0"/>
            <c:bubble3D val="0"/>
            <c:spPr>
              <a:solidFill>
                <a:srgbClr val="002060"/>
              </a:solidFill>
              <a:ln w="9525" cap="flat" cmpd="sng" algn="ctr">
                <a:solidFill>
                  <a:schemeClr val="dk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7F15-4A9B-81EE-1F1790468294}"/>
              </c:ext>
            </c:extLst>
          </c:dPt>
          <c:dPt>
            <c:idx val="7"/>
            <c:invertIfNegative val="0"/>
            <c:bubble3D val="0"/>
            <c:spPr>
              <a:solidFill>
                <a:srgbClr val="002060"/>
              </a:solidFill>
              <a:ln w="9525" cap="flat" cmpd="sng" algn="ctr">
                <a:solidFill>
                  <a:schemeClr val="dk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F15-4A9B-81EE-1F1790468294}"/>
              </c:ext>
            </c:extLst>
          </c:dPt>
          <c:dPt>
            <c:idx val="8"/>
            <c:invertIfNegative val="0"/>
            <c:bubble3D val="0"/>
            <c:spPr>
              <a:solidFill>
                <a:srgbClr val="002060"/>
              </a:solidFill>
              <a:ln w="9525" cap="flat" cmpd="sng" algn="ctr">
                <a:solidFill>
                  <a:schemeClr val="dk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7F15-4A9B-81EE-1F1790468294}"/>
              </c:ext>
            </c:extLst>
          </c:dPt>
          <c:dPt>
            <c:idx val="9"/>
            <c:invertIfNegative val="0"/>
            <c:bubble3D val="0"/>
            <c:spPr>
              <a:solidFill>
                <a:srgbClr val="002060"/>
              </a:solidFill>
              <a:ln w="9525" cap="flat" cmpd="sng" algn="ctr">
                <a:solidFill>
                  <a:schemeClr val="dk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F15-4A9B-81EE-1F1790468294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F15-4A9B-81EE-1F1790468294}"/>
              </c:ext>
            </c:extLst>
          </c:dPt>
          <c:cat>
            <c:strRef>
              <c:f>Enrollment!$C$15:$C$65</c:f>
              <c:strCache>
                <c:ptCount val="51"/>
                <c:pt idx="0">
                  <c:v>CA</c:v>
                </c:pt>
                <c:pt idx="1">
                  <c:v>AZ</c:v>
                </c:pt>
                <c:pt idx="2">
                  <c:v>TX</c:v>
                </c:pt>
                <c:pt idx="3">
                  <c:v>FL</c:v>
                </c:pt>
                <c:pt idx="4">
                  <c:v>MN</c:v>
                </c:pt>
                <c:pt idx="5">
                  <c:v>UT</c:v>
                </c:pt>
                <c:pt idx="6">
                  <c:v>VA</c:v>
                </c:pt>
                <c:pt idx="7">
                  <c:v>IL</c:v>
                </c:pt>
                <c:pt idx="8">
                  <c:v>NH</c:v>
                </c:pt>
                <c:pt idx="9">
                  <c:v>NC</c:v>
                </c:pt>
                <c:pt idx="10">
                  <c:v>NY</c:v>
                </c:pt>
                <c:pt idx="11">
                  <c:v>CO</c:v>
                </c:pt>
                <c:pt idx="12">
                  <c:v>PA</c:v>
                </c:pt>
                <c:pt idx="13">
                  <c:v>OH</c:v>
                </c:pt>
                <c:pt idx="14">
                  <c:v>MD</c:v>
                </c:pt>
                <c:pt idx="15">
                  <c:v>GA</c:v>
                </c:pt>
                <c:pt idx="16">
                  <c:v>IA</c:v>
                </c:pt>
                <c:pt idx="17">
                  <c:v>AL</c:v>
                </c:pt>
                <c:pt idx="18">
                  <c:v>MO</c:v>
                </c:pt>
                <c:pt idx="19">
                  <c:v>IN</c:v>
                </c:pt>
                <c:pt idx="20">
                  <c:v>WV</c:v>
                </c:pt>
                <c:pt idx="21">
                  <c:v>MI</c:v>
                </c:pt>
                <c:pt idx="22">
                  <c:v>KY</c:v>
                </c:pt>
                <c:pt idx="23">
                  <c:v>KS</c:v>
                </c:pt>
                <c:pt idx="24">
                  <c:v>MA</c:v>
                </c:pt>
                <c:pt idx="25">
                  <c:v>ID</c:v>
                </c:pt>
                <c:pt idx="26">
                  <c:v>WA</c:v>
                </c:pt>
                <c:pt idx="27">
                  <c:v>TN</c:v>
                </c:pt>
                <c:pt idx="28">
                  <c:v>WI</c:v>
                </c:pt>
                <c:pt idx="29">
                  <c:v>NJ</c:v>
                </c:pt>
                <c:pt idx="30">
                  <c:v>SC</c:v>
                </c:pt>
                <c:pt idx="31">
                  <c:v>OR</c:v>
                </c:pt>
                <c:pt idx="32">
                  <c:v>OK</c:v>
                </c:pt>
                <c:pt idx="33">
                  <c:v>NE</c:v>
                </c:pt>
                <c:pt idx="34">
                  <c:v>LA</c:v>
                </c:pt>
                <c:pt idx="35">
                  <c:v>NM</c:v>
                </c:pt>
                <c:pt idx="36">
                  <c:v>AR</c:v>
                </c:pt>
                <c:pt idx="37">
                  <c:v>MS</c:v>
                </c:pt>
                <c:pt idx="38">
                  <c:v>DC</c:v>
                </c:pt>
                <c:pt idx="39">
                  <c:v>CT</c:v>
                </c:pt>
                <c:pt idx="40">
                  <c:v>NV</c:v>
                </c:pt>
                <c:pt idx="41">
                  <c:v>ND</c:v>
                </c:pt>
                <c:pt idx="42">
                  <c:v>ME</c:v>
                </c:pt>
                <c:pt idx="43">
                  <c:v>SD</c:v>
                </c:pt>
                <c:pt idx="44">
                  <c:v>HI</c:v>
                </c:pt>
                <c:pt idx="45">
                  <c:v>DE</c:v>
                </c:pt>
                <c:pt idx="46">
                  <c:v>VT</c:v>
                </c:pt>
                <c:pt idx="47">
                  <c:v>AK</c:v>
                </c:pt>
                <c:pt idx="48">
                  <c:v>MT</c:v>
                </c:pt>
                <c:pt idx="49">
                  <c:v>WY</c:v>
                </c:pt>
                <c:pt idx="50">
                  <c:v>RI</c:v>
                </c:pt>
              </c:strCache>
            </c:strRef>
          </c:cat>
          <c:val>
            <c:numRef>
              <c:f>Enrollment!$D$15:$D$65</c:f>
              <c:numCache>
                <c:formatCode>_(* #,##0_);_(* \(#,##0\);_(* "-"??_);_(@_)</c:formatCode>
                <c:ptCount val="51"/>
                <c:pt idx="0">
                  <c:v>303850</c:v>
                </c:pt>
                <c:pt idx="1">
                  <c:v>254124</c:v>
                </c:pt>
                <c:pt idx="2">
                  <c:v>219142</c:v>
                </c:pt>
                <c:pt idx="3">
                  <c:v>207071</c:v>
                </c:pt>
                <c:pt idx="4">
                  <c:v>126260</c:v>
                </c:pt>
                <c:pt idx="5">
                  <c:v>125843</c:v>
                </c:pt>
                <c:pt idx="6">
                  <c:v>114577</c:v>
                </c:pt>
                <c:pt idx="7">
                  <c:v>103147</c:v>
                </c:pt>
                <c:pt idx="8">
                  <c:v>89985</c:v>
                </c:pt>
                <c:pt idx="9">
                  <c:v>88147</c:v>
                </c:pt>
                <c:pt idx="10">
                  <c:v>87516</c:v>
                </c:pt>
                <c:pt idx="11">
                  <c:v>84302</c:v>
                </c:pt>
                <c:pt idx="12">
                  <c:v>82597</c:v>
                </c:pt>
                <c:pt idx="13">
                  <c:v>81915</c:v>
                </c:pt>
                <c:pt idx="14">
                  <c:v>76067</c:v>
                </c:pt>
                <c:pt idx="15">
                  <c:v>74164</c:v>
                </c:pt>
                <c:pt idx="16">
                  <c:v>63851</c:v>
                </c:pt>
                <c:pt idx="17">
                  <c:v>63235</c:v>
                </c:pt>
                <c:pt idx="18">
                  <c:v>59237</c:v>
                </c:pt>
                <c:pt idx="19">
                  <c:v>59121</c:v>
                </c:pt>
                <c:pt idx="20">
                  <c:v>57973</c:v>
                </c:pt>
                <c:pt idx="21">
                  <c:v>51329</c:v>
                </c:pt>
                <c:pt idx="22">
                  <c:v>48434</c:v>
                </c:pt>
                <c:pt idx="23">
                  <c:v>47346</c:v>
                </c:pt>
                <c:pt idx="24">
                  <c:v>45225</c:v>
                </c:pt>
                <c:pt idx="25">
                  <c:v>40931</c:v>
                </c:pt>
                <c:pt idx="26">
                  <c:v>35281</c:v>
                </c:pt>
                <c:pt idx="27">
                  <c:v>33822</c:v>
                </c:pt>
                <c:pt idx="28">
                  <c:v>33450</c:v>
                </c:pt>
                <c:pt idx="29">
                  <c:v>33049</c:v>
                </c:pt>
                <c:pt idx="30">
                  <c:v>28983</c:v>
                </c:pt>
                <c:pt idx="31">
                  <c:v>28199</c:v>
                </c:pt>
                <c:pt idx="32">
                  <c:v>25547</c:v>
                </c:pt>
                <c:pt idx="33">
                  <c:v>24889</c:v>
                </c:pt>
                <c:pt idx="34">
                  <c:v>24472</c:v>
                </c:pt>
                <c:pt idx="35">
                  <c:v>23523</c:v>
                </c:pt>
                <c:pt idx="36">
                  <c:v>23518</c:v>
                </c:pt>
                <c:pt idx="37">
                  <c:v>21915</c:v>
                </c:pt>
                <c:pt idx="38">
                  <c:v>18359</c:v>
                </c:pt>
                <c:pt idx="39">
                  <c:v>18169</c:v>
                </c:pt>
                <c:pt idx="40">
                  <c:v>13971</c:v>
                </c:pt>
                <c:pt idx="41">
                  <c:v>13446</c:v>
                </c:pt>
                <c:pt idx="42">
                  <c:v>13131</c:v>
                </c:pt>
                <c:pt idx="43">
                  <c:v>12199</c:v>
                </c:pt>
                <c:pt idx="44">
                  <c:v>8197</c:v>
                </c:pt>
                <c:pt idx="45">
                  <c:v>7705</c:v>
                </c:pt>
                <c:pt idx="46">
                  <c:v>6973</c:v>
                </c:pt>
                <c:pt idx="47">
                  <c:v>6616</c:v>
                </c:pt>
                <c:pt idx="48">
                  <c:v>4499</c:v>
                </c:pt>
                <c:pt idx="49">
                  <c:v>4332</c:v>
                </c:pt>
                <c:pt idx="50">
                  <c:v>3311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15-4A9B-81EE-1F17904682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-27"/>
        <c:axId val="741213744"/>
        <c:axId val="741215056"/>
      </c:barChart>
      <c:catAx>
        <c:axId val="741213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1215056"/>
        <c:crosses val="autoZero"/>
        <c:auto val="1"/>
        <c:lblAlgn val="ctr"/>
        <c:lblOffset val="100"/>
        <c:noMultiLvlLbl val="0"/>
      </c:catAx>
      <c:valAx>
        <c:axId val="741215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1213744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 b="1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/>
              <a:t>SUNY </a:t>
            </a:r>
            <a:r>
              <a:rPr lang="en-US" sz="2000" dirty="0" smtClean="0"/>
              <a:t>Fall </a:t>
            </a:r>
            <a:r>
              <a:rPr lang="en-US" sz="2000" dirty="0"/>
              <a:t>Enrollment</a:t>
            </a:r>
            <a:r>
              <a:rPr lang="en-US" sz="2000" baseline="0" dirty="0"/>
              <a:t> </a:t>
            </a:r>
            <a:r>
              <a:rPr lang="en-US" sz="2000" dirty="0"/>
              <a:t>Trend - Official </a:t>
            </a:r>
            <a:r>
              <a:rPr lang="en-US" sz="2000" dirty="0" smtClean="0"/>
              <a:t>F08-F18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1800" b="0" i="1" dirty="0"/>
              <a:t>(includes FT</a:t>
            </a:r>
            <a:r>
              <a:rPr lang="en-US" sz="1800" b="0" i="1" baseline="0" dirty="0"/>
              <a:t> and PT, Undergraduate and Graduate)</a:t>
            </a:r>
            <a:endParaRPr lang="en-US" sz="1800" b="0" i="1" dirty="0"/>
          </a:p>
        </c:rich>
      </c:tx>
      <c:layout>
        <c:manualLayout>
          <c:xMode val="edge"/>
          <c:yMode val="edge"/>
          <c:x val="0.30416696570011137"/>
          <c:y val="9.5699208587851647E-4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0414011769301385"/>
          <c:y val="0.11253472682211262"/>
          <c:w val="0.87663630768015433"/>
          <c:h val="0.76689345670763132"/>
        </c:manualLayout>
      </c:layout>
      <c:lineChart>
        <c:grouping val="standard"/>
        <c:varyColors val="0"/>
        <c:ser>
          <c:idx val="0"/>
          <c:order val="0"/>
          <c:tx>
            <c:strRef>
              <c:f>'DFC Sectors Total Headcount'!$A$3</c:f>
              <c:strCache>
                <c:ptCount val="1"/>
                <c:pt idx="0">
                  <c:v>SUNY Total</c:v>
                </c:pt>
              </c:strCache>
            </c:strRef>
          </c:tx>
          <c:spPr>
            <a:ln>
              <a:solidFill>
                <a:srgbClr val="2F5597"/>
              </a:solidFill>
            </a:ln>
          </c:spPr>
          <c:marker>
            <c:symbol val="circle"/>
            <c:size val="7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</c:spPr>
          </c:marker>
          <c:dLbls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 i="0">
                      <a:solidFill>
                        <a:srgbClr val="2F5597"/>
                      </a:solidFill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CB5C-49AE-8CBF-6CC693E101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2F5597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'DFC Sectors Total Headcount'!$B$2:$L$2</c:f>
              <c:strCache>
                <c:ptCount val="11"/>
                <c:pt idx="0">
                  <c:v>Fall 2008</c:v>
                </c:pt>
                <c:pt idx="1">
                  <c:v>Fall 2009</c:v>
                </c:pt>
                <c:pt idx="2">
                  <c:v>Fall 2010</c:v>
                </c:pt>
                <c:pt idx="3">
                  <c:v>Fall 2011</c:v>
                </c:pt>
                <c:pt idx="4">
                  <c:v>Fall 2012</c:v>
                </c:pt>
                <c:pt idx="5">
                  <c:v>Fall 2013</c:v>
                </c:pt>
                <c:pt idx="6">
                  <c:v>Fall 2014</c:v>
                </c:pt>
                <c:pt idx="7">
                  <c:v>Fall 2015</c:v>
                </c:pt>
                <c:pt idx="8">
                  <c:v>Fall 2016</c:v>
                </c:pt>
                <c:pt idx="9">
                  <c:v>Fall 2017 </c:v>
                </c:pt>
                <c:pt idx="10">
                  <c:v>Fall 2018</c:v>
                </c:pt>
              </c:strCache>
            </c:strRef>
          </c:cat>
          <c:val>
            <c:numRef>
              <c:f>'DFC Sectors Total Headcount'!$B$3:$L$3</c:f>
              <c:numCache>
                <c:formatCode>_(* #,##0_);_(* \(#,##0\);_(* "-"??_);_(@_)</c:formatCode>
                <c:ptCount val="11"/>
                <c:pt idx="0">
                  <c:v>439523</c:v>
                </c:pt>
                <c:pt idx="1">
                  <c:v>461447</c:v>
                </c:pt>
                <c:pt idx="2">
                  <c:v>471184</c:v>
                </c:pt>
                <c:pt idx="3">
                  <c:v>468006</c:v>
                </c:pt>
                <c:pt idx="4">
                  <c:v>461816</c:v>
                </c:pt>
                <c:pt idx="5">
                  <c:v>459550</c:v>
                </c:pt>
                <c:pt idx="6">
                  <c:v>454839</c:v>
                </c:pt>
                <c:pt idx="7">
                  <c:v>442940</c:v>
                </c:pt>
                <c:pt idx="8">
                  <c:v>436138</c:v>
                </c:pt>
                <c:pt idx="9">
                  <c:v>431855</c:v>
                </c:pt>
                <c:pt idx="10">
                  <c:v>424051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B2C-4A87-9748-713430BC349B}"/>
            </c:ext>
          </c:extLst>
        </c:ser>
        <c:ser>
          <c:idx val="2"/>
          <c:order val="1"/>
          <c:tx>
            <c:strRef>
              <c:f>'DFC Sectors Total Headcount'!$A$4</c:f>
              <c:strCache>
                <c:ptCount val="1"/>
                <c:pt idx="0">
                  <c:v>State-Operated</c:v>
                </c:pt>
              </c:strCache>
            </c:strRef>
          </c:tx>
          <c:spPr>
            <a:ln>
              <a:solidFill>
                <a:srgbClr val="984807"/>
              </a:solidFill>
              <a:prstDash val="lgDash"/>
            </a:ln>
          </c:spPr>
          <c:marker>
            <c:symbol val="diamond"/>
            <c:size val="8"/>
            <c:spPr>
              <a:solidFill>
                <a:srgbClr val="984807"/>
              </a:solidFill>
              <a:ln>
                <a:noFill/>
              </a:ln>
            </c:spPr>
          </c:marker>
          <c:dLbls>
            <c:dLbl>
              <c:idx val="9"/>
              <c:layout>
                <c:manualLayout>
                  <c:x val="-4.9087981904369034E-2"/>
                  <c:y val="-2.3796676732972852E-2"/>
                </c:manualLayout>
              </c:layout>
              <c:spPr/>
              <c:txPr>
                <a:bodyPr/>
                <a:lstStyle/>
                <a:p>
                  <a:pPr>
                    <a:defRPr sz="1600" b="1" i="0">
                      <a:solidFill>
                        <a:srgbClr val="984807"/>
                      </a:solidFill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2C-4A87-9748-713430BC349B}"/>
                </c:ext>
              </c:extLst>
            </c:dLbl>
            <c:dLbl>
              <c:idx val="10"/>
              <c:layout>
                <c:manualLayout>
                  <c:x val="-1.6772799231033388E-2"/>
                  <c:y val="-2.3504325159415414E-2"/>
                </c:manualLayout>
              </c:layout>
              <c:spPr/>
              <c:txPr>
                <a:bodyPr/>
                <a:lstStyle/>
                <a:p>
                  <a:pPr>
                    <a:defRPr sz="1600" b="1" i="0">
                      <a:solidFill>
                        <a:srgbClr val="984807"/>
                      </a:solidFill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2C-4A87-9748-713430BC349B}"/>
                </c:ext>
              </c:extLst>
            </c:dLbl>
            <c:dLbl>
              <c:idx val="11"/>
              <c:layout>
                <c:manualLayout>
                  <c:x val="-2.9698946241027667E-2"/>
                  <c:y val="-1.91183812354244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B2C-4A87-9748-713430BC34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984807"/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'DFC Sectors Total Headcount'!$B$2:$L$2</c:f>
              <c:strCache>
                <c:ptCount val="11"/>
                <c:pt idx="0">
                  <c:v>Fall 2008</c:v>
                </c:pt>
                <c:pt idx="1">
                  <c:v>Fall 2009</c:v>
                </c:pt>
                <c:pt idx="2">
                  <c:v>Fall 2010</c:v>
                </c:pt>
                <c:pt idx="3">
                  <c:v>Fall 2011</c:v>
                </c:pt>
                <c:pt idx="4">
                  <c:v>Fall 2012</c:v>
                </c:pt>
                <c:pt idx="5">
                  <c:v>Fall 2013</c:v>
                </c:pt>
                <c:pt idx="6">
                  <c:v>Fall 2014</c:v>
                </c:pt>
                <c:pt idx="7">
                  <c:v>Fall 2015</c:v>
                </c:pt>
                <c:pt idx="8">
                  <c:v>Fall 2016</c:v>
                </c:pt>
                <c:pt idx="9">
                  <c:v>Fall 2017 </c:v>
                </c:pt>
                <c:pt idx="10">
                  <c:v>Fall 2018</c:v>
                </c:pt>
              </c:strCache>
            </c:strRef>
          </c:cat>
          <c:val>
            <c:numRef>
              <c:f>'DFC Sectors Total Headcount'!$B$4:$L$4</c:f>
              <c:numCache>
                <c:formatCode>_(* #,##0_);_(* \(#,##0\);_(* "-"??_);_(@_)</c:formatCode>
                <c:ptCount val="11"/>
                <c:pt idx="0">
                  <c:v>218528</c:v>
                </c:pt>
                <c:pt idx="1">
                  <c:v>222204</c:v>
                </c:pt>
                <c:pt idx="2">
                  <c:v>221841</c:v>
                </c:pt>
                <c:pt idx="3">
                  <c:v>220339</c:v>
                </c:pt>
                <c:pt idx="4">
                  <c:v>218809</c:v>
                </c:pt>
                <c:pt idx="5">
                  <c:v>219759</c:v>
                </c:pt>
                <c:pt idx="6">
                  <c:v>221027</c:v>
                </c:pt>
                <c:pt idx="7">
                  <c:v>219942</c:v>
                </c:pt>
                <c:pt idx="8">
                  <c:v>219861</c:v>
                </c:pt>
                <c:pt idx="9">
                  <c:v>222437</c:v>
                </c:pt>
                <c:pt idx="10">
                  <c:v>224178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B2C-4A87-9748-713430BC349B}"/>
            </c:ext>
          </c:extLst>
        </c:ser>
        <c:ser>
          <c:idx val="1"/>
          <c:order val="2"/>
          <c:tx>
            <c:strRef>
              <c:f>'DFC Sectors Total Headcount'!$A$5</c:f>
              <c:strCache>
                <c:ptCount val="1"/>
                <c:pt idx="0">
                  <c:v>Community Colleges</c:v>
                </c:pt>
              </c:strCache>
            </c:strRef>
          </c:tx>
          <c:spPr>
            <a:ln>
              <a:solidFill>
                <a:srgbClr val="4F6228"/>
              </a:solidFill>
              <a:prstDash val="lgDash"/>
            </a:ln>
          </c:spPr>
          <c:marker>
            <c:symbol val="square"/>
            <c:size val="7"/>
            <c:spPr>
              <a:solidFill>
                <a:srgbClr val="4F6228"/>
              </a:solidFill>
              <a:ln>
                <a:noFill/>
              </a:ln>
            </c:spPr>
          </c:marker>
          <c:dLbls>
            <c:dLbl>
              <c:idx val="9"/>
              <c:layout>
                <c:manualLayout>
                  <c:x val="-4.3348314638762181E-2"/>
                  <c:y val="2.87674593036615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B2C-4A87-9748-713430BC349B}"/>
                </c:ext>
              </c:extLst>
            </c:dLbl>
            <c:dLbl>
              <c:idx val="10"/>
              <c:layout>
                <c:manualLayout>
                  <c:x val="-1.1649917446418542E-2"/>
                  <c:y val="2.1749893389985717E-2"/>
                </c:manualLayout>
              </c:layout>
              <c:spPr>
                <a:noFill/>
              </c:spPr>
              <c:txPr>
                <a:bodyPr/>
                <a:lstStyle/>
                <a:p>
                  <a:pPr>
                    <a:defRPr sz="1600" b="1" i="0">
                      <a:solidFill>
                        <a:srgbClr val="4F6228"/>
                      </a:solidFill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B2C-4A87-9748-713430BC349B}"/>
                </c:ext>
              </c:extLst>
            </c:dLbl>
            <c:dLbl>
              <c:idx val="11"/>
              <c:layout>
                <c:manualLayout>
                  <c:x val="-2.7991296273952592E-2"/>
                  <c:y val="1.99955739755286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B2C-4A87-9748-713430BC34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0">
                    <a:solidFill>
                      <a:srgbClr val="4F6228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'DFC Sectors Total Headcount'!$B$2:$L$2</c:f>
              <c:strCache>
                <c:ptCount val="11"/>
                <c:pt idx="0">
                  <c:v>Fall 2008</c:v>
                </c:pt>
                <c:pt idx="1">
                  <c:v>Fall 2009</c:v>
                </c:pt>
                <c:pt idx="2">
                  <c:v>Fall 2010</c:v>
                </c:pt>
                <c:pt idx="3">
                  <c:v>Fall 2011</c:v>
                </c:pt>
                <c:pt idx="4">
                  <c:v>Fall 2012</c:v>
                </c:pt>
                <c:pt idx="5">
                  <c:v>Fall 2013</c:v>
                </c:pt>
                <c:pt idx="6">
                  <c:v>Fall 2014</c:v>
                </c:pt>
                <c:pt idx="7">
                  <c:v>Fall 2015</c:v>
                </c:pt>
                <c:pt idx="8">
                  <c:v>Fall 2016</c:v>
                </c:pt>
                <c:pt idx="9">
                  <c:v>Fall 2017 </c:v>
                </c:pt>
                <c:pt idx="10">
                  <c:v>Fall 2018</c:v>
                </c:pt>
              </c:strCache>
            </c:strRef>
          </c:cat>
          <c:val>
            <c:numRef>
              <c:f>'DFC Sectors Total Headcount'!$B$5:$L$5</c:f>
              <c:numCache>
                <c:formatCode>_(* #,##0_);_(* \(#,##0\);_(* "-"??_);_(@_)</c:formatCode>
                <c:ptCount val="11"/>
                <c:pt idx="0">
                  <c:v>220995</c:v>
                </c:pt>
                <c:pt idx="1">
                  <c:v>239243</c:v>
                </c:pt>
                <c:pt idx="2">
                  <c:v>249343</c:v>
                </c:pt>
                <c:pt idx="3">
                  <c:v>247667</c:v>
                </c:pt>
                <c:pt idx="4">
                  <c:v>243007</c:v>
                </c:pt>
                <c:pt idx="5">
                  <c:v>239791</c:v>
                </c:pt>
                <c:pt idx="6">
                  <c:v>233812</c:v>
                </c:pt>
                <c:pt idx="7">
                  <c:v>222998</c:v>
                </c:pt>
                <c:pt idx="8">
                  <c:v>216277</c:v>
                </c:pt>
                <c:pt idx="9">
                  <c:v>209418</c:v>
                </c:pt>
                <c:pt idx="10">
                  <c:v>199873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B2C-4A87-9748-713430BC34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0432664"/>
        <c:axId val="431687352"/>
      </c:lineChart>
      <c:catAx>
        <c:axId val="430432664"/>
        <c:scaling>
          <c:orientation val="minMax"/>
        </c:scaling>
        <c:delete val="0"/>
        <c:axPos val="b"/>
        <c:numFmt formatCode="General" sourceLinked="1"/>
        <c:majorTickMark val="none"/>
        <c:minorTickMark val="out"/>
        <c:tickLblPos val="nextTo"/>
        <c:spPr>
          <a:ln/>
        </c:spPr>
        <c:txPr>
          <a:bodyPr/>
          <a:lstStyle/>
          <a:p>
            <a:pPr>
              <a:defRPr sz="1400" b="1"/>
            </a:pPr>
            <a:endParaRPr lang="en-US"/>
          </a:p>
        </c:txPr>
        <c:crossAx val="431687352"/>
        <c:crosses val="autoZero"/>
        <c:auto val="1"/>
        <c:lblAlgn val="ctr"/>
        <c:lblOffset val="100"/>
        <c:noMultiLvlLbl val="0"/>
      </c:catAx>
      <c:valAx>
        <c:axId val="431687352"/>
        <c:scaling>
          <c:orientation val="minMax"/>
          <c:min val="100000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baseline="0" dirty="0" smtClean="0"/>
                  <a:t>Enrollment</a:t>
                </a:r>
                <a:endParaRPr lang="en-US" sz="1400" dirty="0"/>
              </a:p>
            </c:rich>
          </c:tx>
          <c:overlay val="0"/>
        </c:title>
        <c:numFmt formatCode="_(* #,##0_);_(* \(#,##0\);_(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430432664"/>
        <c:crosses val="autoZero"/>
        <c:crossBetween val="between"/>
      </c:valAx>
      <c:spPr>
        <a:noFill/>
      </c:spPr>
    </c:plotArea>
    <c:legend>
      <c:legendPos val="r"/>
      <c:layout>
        <c:manualLayout>
          <c:xMode val="edge"/>
          <c:yMode val="edge"/>
          <c:x val="0.15030116430553028"/>
          <c:y val="0.30766215761907845"/>
          <c:w val="0.21246076662292213"/>
          <c:h val="0.14151605081051008"/>
        </c:manualLayout>
      </c:layout>
      <c:overlay val="0"/>
      <c:spPr>
        <a:solidFill>
          <a:sysClr val="window" lastClr="FFFFFF"/>
        </a:solidFill>
      </c:spPr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b="1" i="0" u="none" strike="noStrike" baseline="0" dirty="0"/>
              <a:t>SUNY State-Operated </a:t>
            </a:r>
            <a:r>
              <a:rPr lang="en-US" sz="2000" b="1" i="0" u="sng" strike="noStrike" baseline="0" dirty="0" smtClean="0"/>
              <a:t>First-time </a:t>
            </a:r>
            <a:r>
              <a:rPr lang="en-US" sz="2000" b="1" i="0" u="sng" strike="noStrike" baseline="0" dirty="0"/>
              <a:t>Undergraduate</a:t>
            </a:r>
            <a:r>
              <a:rPr lang="en-US" sz="2000" b="1" i="0" u="none" strike="noStrike" baseline="0" dirty="0"/>
              <a:t> </a:t>
            </a:r>
            <a:r>
              <a:rPr lang="en-US" sz="2000" b="1" i="0" u="none" strike="noStrike" baseline="0" dirty="0" smtClean="0"/>
              <a:t>Fall Enrollment </a:t>
            </a:r>
            <a:r>
              <a:rPr lang="en-US" sz="2000" b="1" i="0" u="none" strike="noStrike" baseline="0" dirty="0"/>
              <a:t>by Sector </a:t>
            </a:r>
            <a:r>
              <a:rPr lang="en-US" sz="2000" b="1" i="0" u="none" strike="noStrike" baseline="0" dirty="0" smtClean="0"/>
              <a:t>– </a:t>
            </a:r>
          </a:p>
          <a:p>
            <a:pPr>
              <a:defRPr/>
            </a:pPr>
            <a:r>
              <a:rPr lang="en-US" sz="2000" b="1" i="0" u="none" strike="noStrike" baseline="0" dirty="0" smtClean="0"/>
              <a:t>Fall 2008 to Fall 2018</a:t>
            </a:r>
            <a:r>
              <a:rPr lang="en-US" dirty="0"/>
              <a:t/>
            </a:r>
            <a:br>
              <a:rPr lang="en-US" dirty="0"/>
            </a:br>
            <a:r>
              <a:rPr lang="en-US" sz="1600" b="0" i="1" u="none" strike="noStrike" baseline="0" dirty="0"/>
              <a:t>(includes FT and PT)</a:t>
            </a:r>
            <a:endParaRPr lang="en-US" sz="1600" dirty="0"/>
          </a:p>
        </c:rich>
      </c:tx>
      <c:layout>
        <c:manualLayout>
          <c:xMode val="edge"/>
          <c:yMode val="edge"/>
          <c:x val="0.16261532790646224"/>
          <c:y val="1.6834500525369758E-3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0231925550247416"/>
          <c:y val="0.15285959826547973"/>
          <c:w val="0.88577259822142196"/>
          <c:h val="0.74488864561276247"/>
        </c:manualLayout>
      </c:layout>
      <c:lineChart>
        <c:grouping val="standard"/>
        <c:varyColors val="0"/>
        <c:ser>
          <c:idx val="0"/>
          <c:order val="0"/>
          <c:tx>
            <c:strRef>
              <c:f>'Data for First time Trend'!$A$10</c:f>
              <c:strCache>
                <c:ptCount val="1"/>
                <c:pt idx="0">
                  <c:v>Doctoral Institutions</c:v>
                </c:pt>
              </c:strCache>
            </c:strRef>
          </c:tx>
          <c:spPr>
            <a:ln>
              <a:solidFill>
                <a:srgbClr val="604A7B"/>
              </a:solidFill>
            </a:ln>
          </c:spPr>
          <c:marker>
            <c:symbol val="circle"/>
            <c:size val="7"/>
            <c:spPr>
              <a:solidFill>
                <a:srgbClr val="604A7B"/>
              </a:solidFill>
              <a:ln>
                <a:noFill/>
              </a:ln>
            </c:spPr>
          </c:marker>
          <c:dLbls>
            <c:dLbl>
              <c:idx val="4"/>
              <c:layout>
                <c:manualLayout>
                  <c:x val="-2.5894853145276436E-2"/>
                  <c:y val="-1.9989794361211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510-44A6-9B56-CAF62EB78597}"/>
                </c:ext>
              </c:extLst>
            </c:dLbl>
            <c:dLbl>
              <c:idx val="5"/>
              <c:layout>
                <c:manualLayout>
                  <c:x val="-2.5894853145276436E-2"/>
                  <c:y val="-2.34975511300432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BA-4911-884D-D0A4F92F1BCE}"/>
                </c:ext>
              </c:extLst>
            </c:dLbl>
            <c:dLbl>
              <c:idx val="6"/>
              <c:layout>
                <c:manualLayout>
                  <c:x val="-3.4504937578340722E-2"/>
                  <c:y val="2.91188004024253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BA-4911-884D-D0A4F92F1BCE}"/>
                </c:ext>
              </c:extLst>
            </c:dLbl>
            <c:dLbl>
              <c:idx val="8"/>
              <c:layout>
                <c:manualLayout>
                  <c:x val="-4.2126416978584685E-2"/>
                  <c:y val="-2.88199981865409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510-44A6-9B56-CAF62EB78597}"/>
                </c:ext>
              </c:extLst>
            </c:dLbl>
            <c:dLbl>
              <c:idx val="9"/>
              <c:layout>
                <c:manualLayout>
                  <c:x val="-4.5827174270019248E-2"/>
                  <c:y val="-2.70053723724844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BA-4911-884D-D0A4F92F1BCE}"/>
                </c:ext>
              </c:extLst>
            </c:dLbl>
            <c:dLbl>
              <c:idx val="10"/>
              <c:layout>
                <c:manualLayout>
                  <c:x val="-1.8325688312880613E-2"/>
                  <c:y val="-2.17436742280798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BA-4911-884D-D0A4F92F1BCE}"/>
                </c:ext>
              </c:extLst>
            </c:dLbl>
            <c:dLbl>
              <c:idx val="11"/>
              <c:layout>
                <c:manualLayout>
                  <c:x val="-3.0814901392741689E-2"/>
                  <c:y val="-1.99897943612119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7BA-4911-884D-D0A4F92F1B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604A7B"/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'Data for First time Trend'!$B$9:$L$9</c:f>
              <c:strCache>
                <c:ptCount val="11"/>
                <c:pt idx="0">
                  <c:v>Fall 2008</c:v>
                </c:pt>
                <c:pt idx="1">
                  <c:v>Fall 2009</c:v>
                </c:pt>
                <c:pt idx="2">
                  <c:v>Fall 2010</c:v>
                </c:pt>
                <c:pt idx="3">
                  <c:v>Fall 2011</c:v>
                </c:pt>
                <c:pt idx="4">
                  <c:v>Fall 2012</c:v>
                </c:pt>
                <c:pt idx="5">
                  <c:v>Fall 2013</c:v>
                </c:pt>
                <c:pt idx="6">
                  <c:v>Fall 2014</c:v>
                </c:pt>
                <c:pt idx="7">
                  <c:v>Fall 2015</c:v>
                </c:pt>
                <c:pt idx="8">
                  <c:v>Fall 2016</c:v>
                </c:pt>
                <c:pt idx="9">
                  <c:v>Fall 2017</c:v>
                </c:pt>
                <c:pt idx="10">
                  <c:v>Fall 2018</c:v>
                </c:pt>
              </c:strCache>
            </c:strRef>
          </c:cat>
          <c:val>
            <c:numRef>
              <c:f>'Data for First time Trend'!$B$10:$L$10</c:f>
              <c:numCache>
                <c:formatCode>_(* #,##0_);_(* \(#,##0\);_(* "-"??_);_(@_)</c:formatCode>
                <c:ptCount val="11"/>
                <c:pt idx="0">
                  <c:v>13075</c:v>
                </c:pt>
                <c:pt idx="1">
                  <c:v>12509</c:v>
                </c:pt>
                <c:pt idx="2">
                  <c:v>12505</c:v>
                </c:pt>
                <c:pt idx="3">
                  <c:v>12541</c:v>
                </c:pt>
                <c:pt idx="4">
                  <c:v>13373</c:v>
                </c:pt>
                <c:pt idx="5">
                  <c:v>13417</c:v>
                </c:pt>
                <c:pt idx="6">
                  <c:v>13501</c:v>
                </c:pt>
                <c:pt idx="7">
                  <c:v>13714</c:v>
                </c:pt>
                <c:pt idx="8">
                  <c:v>14384</c:v>
                </c:pt>
                <c:pt idx="9">
                  <c:v>15027</c:v>
                </c:pt>
                <c:pt idx="10">
                  <c:v>15476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7BA-4911-884D-D0A4F92F1BCE}"/>
            </c:ext>
          </c:extLst>
        </c:ser>
        <c:ser>
          <c:idx val="1"/>
          <c:order val="1"/>
          <c:tx>
            <c:strRef>
              <c:f>'Data for First time Trend'!$A$11</c:f>
              <c:strCache>
                <c:ptCount val="1"/>
                <c:pt idx="0">
                  <c:v>Comprehensive Colleges</c:v>
                </c:pt>
              </c:strCache>
            </c:strRef>
          </c:tx>
          <c:spPr>
            <a:ln>
              <a:solidFill>
                <a:srgbClr val="953735"/>
              </a:solidFill>
            </a:ln>
          </c:spPr>
          <c:marker>
            <c:symbol val="triangle"/>
            <c:size val="7"/>
            <c:spPr>
              <a:solidFill>
                <a:srgbClr val="953735"/>
              </a:solidFill>
              <a:ln>
                <a:noFill/>
              </a:ln>
            </c:spPr>
          </c:marker>
          <c:dLbls>
            <c:dLbl>
              <c:idx val="0"/>
              <c:layout>
                <c:manualLayout>
                  <c:x val="-2.8969883299942229E-2"/>
                  <c:y val="-2.26206119378354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7BA-4911-884D-D0A4F92F1BCE}"/>
                </c:ext>
              </c:extLst>
            </c:dLbl>
            <c:dLbl>
              <c:idx val="1"/>
              <c:layout>
                <c:manualLayout>
                  <c:x val="-2.6509859176209592E-2"/>
                  <c:y val="-2.26206119378353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7BA-4911-884D-D0A4F92F1BCE}"/>
                </c:ext>
              </c:extLst>
            </c:dLbl>
            <c:dLbl>
              <c:idx val="2"/>
              <c:layout>
                <c:manualLayout>
                  <c:x val="-2.8969883299942219E-2"/>
                  <c:y val="-2.61283687066666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7BA-4911-884D-D0A4F92F1BCE}"/>
                </c:ext>
              </c:extLst>
            </c:dLbl>
            <c:dLbl>
              <c:idx val="3"/>
              <c:layout>
                <c:manualLayout>
                  <c:x val="-2.8969883299942219E-2"/>
                  <c:y val="-2.43744903222509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7BA-4911-884D-D0A4F92F1BCE}"/>
                </c:ext>
              </c:extLst>
            </c:dLbl>
            <c:dLbl>
              <c:idx val="4"/>
              <c:layout>
                <c:manualLayout>
                  <c:x val="-2.8969883299942219E-2"/>
                  <c:y val="2.64879828258018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7BA-4911-884D-D0A4F92F1BCE}"/>
                </c:ext>
              </c:extLst>
            </c:dLbl>
            <c:dLbl>
              <c:idx val="6"/>
              <c:layout>
                <c:manualLayout>
                  <c:x val="-2.9022183025407402E-2"/>
                  <c:y val="-2.96361254754978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071-4A7F-8FA5-34DEE43326BB}"/>
                </c:ext>
              </c:extLst>
            </c:dLbl>
            <c:dLbl>
              <c:idx val="7"/>
              <c:layout>
                <c:manualLayout>
                  <c:x val="-3.1429907423674845E-2"/>
                  <c:y val="-2.96361254754978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7BA-4911-884D-D0A4F92F1BCE}"/>
                </c:ext>
              </c:extLst>
            </c:dLbl>
            <c:dLbl>
              <c:idx val="8"/>
              <c:layout>
                <c:manualLayout>
                  <c:x val="-3.0199895361808532E-2"/>
                  <c:y val="2.64879828258018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7BA-4911-884D-D0A4F92F1B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953735"/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'Data for First time Trend'!$B$9:$L$9</c:f>
              <c:strCache>
                <c:ptCount val="11"/>
                <c:pt idx="0">
                  <c:v>Fall 2008</c:v>
                </c:pt>
                <c:pt idx="1">
                  <c:v>Fall 2009</c:v>
                </c:pt>
                <c:pt idx="2">
                  <c:v>Fall 2010</c:v>
                </c:pt>
                <c:pt idx="3">
                  <c:v>Fall 2011</c:v>
                </c:pt>
                <c:pt idx="4">
                  <c:v>Fall 2012</c:v>
                </c:pt>
                <c:pt idx="5">
                  <c:v>Fall 2013</c:v>
                </c:pt>
                <c:pt idx="6">
                  <c:v>Fall 2014</c:v>
                </c:pt>
                <c:pt idx="7">
                  <c:v>Fall 2015</c:v>
                </c:pt>
                <c:pt idx="8">
                  <c:v>Fall 2016</c:v>
                </c:pt>
                <c:pt idx="9">
                  <c:v>Fall 2017</c:v>
                </c:pt>
                <c:pt idx="10">
                  <c:v>Fall 2018</c:v>
                </c:pt>
              </c:strCache>
            </c:strRef>
          </c:cat>
          <c:val>
            <c:numRef>
              <c:f>'Data for First time Trend'!$B$11:$L$11</c:f>
              <c:numCache>
                <c:formatCode>_(* #,##0_);_(* \(#,##0\);_(* "-"??_);_(@_)</c:formatCode>
                <c:ptCount val="11"/>
                <c:pt idx="0">
                  <c:v>13646</c:v>
                </c:pt>
                <c:pt idx="1">
                  <c:v>13218</c:v>
                </c:pt>
                <c:pt idx="2">
                  <c:v>12855</c:v>
                </c:pt>
                <c:pt idx="3">
                  <c:v>13133</c:v>
                </c:pt>
                <c:pt idx="4">
                  <c:v>12738</c:v>
                </c:pt>
                <c:pt idx="5">
                  <c:v>13257</c:v>
                </c:pt>
                <c:pt idx="6">
                  <c:v>13681</c:v>
                </c:pt>
                <c:pt idx="7">
                  <c:v>13818</c:v>
                </c:pt>
                <c:pt idx="8">
                  <c:v>13462</c:v>
                </c:pt>
                <c:pt idx="9">
                  <c:v>14696</c:v>
                </c:pt>
                <c:pt idx="10">
                  <c:v>14882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F7BA-4911-884D-D0A4F92F1BCE}"/>
            </c:ext>
          </c:extLst>
        </c:ser>
        <c:ser>
          <c:idx val="2"/>
          <c:order val="2"/>
          <c:tx>
            <c:strRef>
              <c:f>'Data for First time Trend'!$A$12</c:f>
              <c:strCache>
                <c:ptCount val="1"/>
                <c:pt idx="0">
                  <c:v>Technology Colleges</c:v>
                </c:pt>
              </c:strCache>
            </c:strRef>
          </c:tx>
          <c:spPr>
            <a:ln>
              <a:solidFill>
                <a:srgbClr val="D6B200"/>
              </a:solidFill>
            </a:ln>
          </c:spPr>
          <c:marker>
            <c:symbol val="diamond"/>
            <c:size val="8"/>
            <c:spPr>
              <a:solidFill>
                <a:srgbClr val="D6B200"/>
              </a:solidFill>
              <a:ln>
                <a:noFill/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D6B200"/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'Data for First time Trend'!$B$9:$L$9</c:f>
              <c:strCache>
                <c:ptCount val="11"/>
                <c:pt idx="0">
                  <c:v>Fall 2008</c:v>
                </c:pt>
                <c:pt idx="1">
                  <c:v>Fall 2009</c:v>
                </c:pt>
                <c:pt idx="2">
                  <c:v>Fall 2010</c:v>
                </c:pt>
                <c:pt idx="3">
                  <c:v>Fall 2011</c:v>
                </c:pt>
                <c:pt idx="4">
                  <c:v>Fall 2012</c:v>
                </c:pt>
                <c:pt idx="5">
                  <c:v>Fall 2013</c:v>
                </c:pt>
                <c:pt idx="6">
                  <c:v>Fall 2014</c:v>
                </c:pt>
                <c:pt idx="7">
                  <c:v>Fall 2015</c:v>
                </c:pt>
                <c:pt idx="8">
                  <c:v>Fall 2016</c:v>
                </c:pt>
                <c:pt idx="9">
                  <c:v>Fall 2017</c:v>
                </c:pt>
                <c:pt idx="10">
                  <c:v>Fall 2018</c:v>
                </c:pt>
              </c:strCache>
            </c:strRef>
          </c:cat>
          <c:val>
            <c:numRef>
              <c:f>'Data for First time Trend'!$B$12:$L$12</c:f>
              <c:numCache>
                <c:formatCode>_(* #,##0_);_(* \(#,##0\);_(* "-"??_);_(@_)</c:formatCode>
                <c:ptCount val="11"/>
                <c:pt idx="0">
                  <c:v>7281</c:v>
                </c:pt>
                <c:pt idx="1">
                  <c:v>7151</c:v>
                </c:pt>
                <c:pt idx="2">
                  <c:v>6726</c:v>
                </c:pt>
                <c:pt idx="3">
                  <c:v>6353</c:v>
                </c:pt>
                <c:pt idx="4">
                  <c:v>6289</c:v>
                </c:pt>
                <c:pt idx="5">
                  <c:v>5911</c:v>
                </c:pt>
                <c:pt idx="6">
                  <c:v>5787</c:v>
                </c:pt>
                <c:pt idx="7">
                  <c:v>5501</c:v>
                </c:pt>
                <c:pt idx="8">
                  <c:v>6131</c:v>
                </c:pt>
                <c:pt idx="9">
                  <c:v>6205</c:v>
                </c:pt>
                <c:pt idx="10">
                  <c:v>6182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F7BA-4911-884D-D0A4F92F1B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3122720"/>
        <c:axId val="431464856"/>
      </c:lineChart>
      <c:catAx>
        <c:axId val="433122720"/>
        <c:scaling>
          <c:orientation val="minMax"/>
        </c:scaling>
        <c:delete val="0"/>
        <c:axPos val="b"/>
        <c:numFmt formatCode="General" sourceLinked="1"/>
        <c:majorTickMark val="none"/>
        <c:minorTickMark val="out"/>
        <c:tickLblPos val="nextTo"/>
        <c:spPr>
          <a:ln/>
        </c:spPr>
        <c:txPr>
          <a:bodyPr/>
          <a:lstStyle/>
          <a:p>
            <a:pPr>
              <a:defRPr sz="1400" b="1">
                <a:solidFill>
                  <a:schemeClr val="tx1"/>
                </a:solidFill>
              </a:defRPr>
            </a:pPr>
            <a:endParaRPr lang="en-US"/>
          </a:p>
        </c:txPr>
        <c:crossAx val="431464856"/>
        <c:crosses val="autoZero"/>
        <c:auto val="1"/>
        <c:lblAlgn val="ctr"/>
        <c:lblOffset val="100"/>
        <c:noMultiLvlLbl val="0"/>
      </c:catAx>
      <c:valAx>
        <c:axId val="431464856"/>
        <c:scaling>
          <c:orientation val="minMax"/>
        </c:scaling>
        <c:delete val="0"/>
        <c:axPos val="l"/>
        <c:majorGridlines>
          <c:spPr>
            <a:ln>
              <a:solidFill>
                <a:sysClr val="window" lastClr="FFFFFF">
                  <a:lumMod val="75000"/>
                </a:sys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baseline="0" dirty="0" smtClean="0"/>
                  <a:t>First-time Undergraduate Enrollment</a:t>
                </a:r>
                <a:endParaRPr lang="en-US" sz="1600" dirty="0"/>
              </a:p>
            </c:rich>
          </c:tx>
          <c:overlay val="0"/>
        </c:title>
        <c:numFmt formatCode="_(* #,##0_);_(* \(#,##0\);_(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tx1"/>
                </a:solidFill>
              </a:defRPr>
            </a:pPr>
            <a:endParaRPr lang="en-US"/>
          </a:p>
        </c:txPr>
        <c:crossAx val="4331227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079635284946196"/>
          <c:y val="0.15793061652274556"/>
          <c:w val="0.25159288497913551"/>
          <c:h val="0.12212280051416899"/>
        </c:manualLayout>
      </c:layout>
      <c:overlay val="0"/>
      <c:spPr>
        <a:solidFill>
          <a:sysClr val="window" lastClr="FFFFFF"/>
        </a:solidFill>
      </c:spPr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</c:sp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7092998510321356E-2"/>
          <c:y val="0.13694794653558479"/>
          <c:w val="0.90105446889917085"/>
          <c:h val="0.7833796528511800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tx2">
                <a:lumMod val="75000"/>
              </a:schemeClr>
            </a:solidFill>
          </c:spPr>
          <c:invertIfNegative val="0"/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F15-4FA0-AEB1-3610E196420E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F15-4FA0-AEB1-3610E196420E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F15-4FA0-AEB1-3610E196420E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F15-4FA0-AEB1-3610E196420E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5F15-4FA0-AEB1-3610E196420E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5F15-4FA0-AEB1-3610E196420E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5F15-4FA0-AEB1-3610E196420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'Data For Campus First time ch'!$A$6:$A$40</c:f>
              <c:strCache>
                <c:ptCount val="28"/>
                <c:pt idx="0">
                  <c:v>ESF</c:v>
                </c:pt>
                <c:pt idx="1">
                  <c:v>Purchase</c:v>
                </c:pt>
                <c:pt idx="2">
                  <c:v>Old Westbury</c:v>
                </c:pt>
                <c:pt idx="3">
                  <c:v>Potsdam</c:v>
                </c:pt>
                <c:pt idx="4">
                  <c:v>Alfred State</c:v>
                </c:pt>
                <c:pt idx="5">
                  <c:v>Binghamton</c:v>
                </c:pt>
                <c:pt idx="6">
                  <c:v>Stony Brook</c:v>
                </c:pt>
                <c:pt idx="7">
                  <c:v>Farmingdale</c:v>
                </c:pt>
                <c:pt idx="8">
                  <c:v>Alfred-Ceramics</c:v>
                </c:pt>
                <c:pt idx="9">
                  <c:v>Canton</c:v>
                </c:pt>
                <c:pt idx="10">
                  <c:v>New Paltz</c:v>
                </c:pt>
                <c:pt idx="11">
                  <c:v>Fredonia</c:v>
                </c:pt>
                <c:pt idx="12">
                  <c:v>Plattsburgh</c:v>
                </c:pt>
                <c:pt idx="13">
                  <c:v>SUNY Poly</c:v>
                </c:pt>
                <c:pt idx="14">
                  <c:v>Oswego</c:v>
                </c:pt>
                <c:pt idx="15">
                  <c:v>Maritime</c:v>
                </c:pt>
                <c:pt idx="16">
                  <c:v>Brockport</c:v>
                </c:pt>
                <c:pt idx="17">
                  <c:v>Buffalo Univ</c:v>
                </c:pt>
                <c:pt idx="18">
                  <c:v>Geneseo</c:v>
                </c:pt>
                <c:pt idx="19">
                  <c:v>Cobleskill</c:v>
                </c:pt>
                <c:pt idx="20">
                  <c:v>Albany</c:v>
                </c:pt>
                <c:pt idx="21">
                  <c:v>Cornell Stat</c:v>
                </c:pt>
                <c:pt idx="22">
                  <c:v>Buffalo State</c:v>
                </c:pt>
                <c:pt idx="23">
                  <c:v>Oneonta</c:v>
                </c:pt>
                <c:pt idx="24">
                  <c:v>Morrisville</c:v>
                </c:pt>
                <c:pt idx="25">
                  <c:v>Cortland</c:v>
                </c:pt>
                <c:pt idx="26">
                  <c:v>Delhi</c:v>
                </c:pt>
                <c:pt idx="27">
                  <c:v>Empire State</c:v>
                </c:pt>
              </c:strCache>
            </c:strRef>
          </c:cat>
          <c:val>
            <c:numRef>
              <c:f>'Data For Campus First time ch'!$E$6:$E$40</c:f>
              <c:numCache>
                <c:formatCode>0.0%</c:formatCode>
                <c:ptCount val="28"/>
                <c:pt idx="0">
                  <c:v>0.17682926829268292</c:v>
                </c:pt>
                <c:pt idx="1">
                  <c:v>0.16216216216216217</c:v>
                </c:pt>
                <c:pt idx="2">
                  <c:v>0.12217194570135746</c:v>
                </c:pt>
                <c:pt idx="3">
                  <c:v>0.11195928753180662</c:v>
                </c:pt>
                <c:pt idx="4">
                  <c:v>8.6879432624113476E-2</c:v>
                </c:pt>
                <c:pt idx="5">
                  <c:v>7.6642335766423361E-2</c:v>
                </c:pt>
                <c:pt idx="6">
                  <c:v>6.8203347016103574E-2</c:v>
                </c:pt>
                <c:pt idx="7">
                  <c:v>5.8867924528301883E-2</c:v>
                </c:pt>
                <c:pt idx="8">
                  <c:v>5.6000000000000001E-2</c:v>
                </c:pt>
                <c:pt idx="9">
                  <c:v>5.308464849354376E-2</c:v>
                </c:pt>
                <c:pt idx="10">
                  <c:v>4.8484848484848485E-2</c:v>
                </c:pt>
                <c:pt idx="11">
                  <c:v>4.7619047619047616E-2</c:v>
                </c:pt>
                <c:pt idx="12">
                  <c:v>3.0115146147032774E-2</c:v>
                </c:pt>
                <c:pt idx="13">
                  <c:v>2.159827213822894E-2</c:v>
                </c:pt>
                <c:pt idx="14">
                  <c:v>1.4122394082044385E-2</c:v>
                </c:pt>
                <c:pt idx="15">
                  <c:v>8.5959885386819486E-3</c:v>
                </c:pt>
                <c:pt idx="16">
                  <c:v>7.8678206136900079E-3</c:v>
                </c:pt>
                <c:pt idx="17">
                  <c:v>7.0721357850070717E-3</c:v>
                </c:pt>
                <c:pt idx="18">
                  <c:v>2.2354694485842027E-3</c:v>
                </c:pt>
                <c:pt idx="19">
                  <c:v>-1.2622720897615708E-2</c:v>
                </c:pt>
                <c:pt idx="20">
                  <c:v>-1.969057665260197E-2</c:v>
                </c:pt>
                <c:pt idx="21">
                  <c:v>-2.3255813953488372E-2</c:v>
                </c:pt>
                <c:pt idx="22">
                  <c:v>-3.1079607415485277E-2</c:v>
                </c:pt>
                <c:pt idx="23">
                  <c:v>-4.3979812545061281E-2</c:v>
                </c:pt>
                <c:pt idx="24">
                  <c:v>-4.8402710551790899E-2</c:v>
                </c:pt>
                <c:pt idx="25">
                  <c:v>-5.2754072924747868E-2</c:v>
                </c:pt>
                <c:pt idx="26">
                  <c:v>-0.1875</c:v>
                </c:pt>
                <c:pt idx="27">
                  <c:v>-0.22850678733031674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F15-4FA0-AEB1-3610E19642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overlap val="-15"/>
        <c:axId val="266275840"/>
        <c:axId val="266277632"/>
      </c:barChart>
      <c:catAx>
        <c:axId val="266275840"/>
        <c:scaling>
          <c:orientation val="maxMin"/>
        </c:scaling>
        <c:delete val="1"/>
        <c:axPos val="l"/>
        <c:numFmt formatCode="General" sourceLinked="0"/>
        <c:majorTickMark val="none"/>
        <c:minorTickMark val="none"/>
        <c:tickLblPos val="none"/>
        <c:crossAx val="266277632"/>
        <c:crosses val="autoZero"/>
        <c:auto val="1"/>
        <c:lblAlgn val="ctr"/>
        <c:lblOffset val="100"/>
        <c:noMultiLvlLbl val="0"/>
      </c:catAx>
      <c:valAx>
        <c:axId val="266277632"/>
        <c:scaling>
          <c:orientation val="minMax"/>
          <c:max val="0.4"/>
          <c:min val="-0.4"/>
        </c:scaling>
        <c:delete val="0"/>
        <c:axPos val="t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26627584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1327310650954777E-2"/>
          <c:y val="0.13502121512850707"/>
          <c:w val="0.90105446889917085"/>
          <c:h val="0.7497308676766493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tx2">
                <a:lumMod val="75000"/>
              </a:schemeClr>
            </a:solidFill>
          </c:spPr>
          <c:invertIfNegative val="0"/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71A-4124-B1BC-448784880921}"/>
              </c:ext>
            </c:extLst>
          </c:dPt>
          <c:dLbls>
            <c:dLbl>
              <c:idx val="0"/>
              <c:layout>
                <c:manualLayout>
                  <c:x val="-3.3167396394966228E-2"/>
                  <c:y val="-7.1167893584582278E-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sz="800" b="1"/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14636563221278"/>
                      <c:h val="4.072668112798263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71A-4124-B1BC-448784880921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noAutofit/>
                </a:bodyPr>
                <a:lstStyle/>
                <a:p>
                  <a:pPr algn="r">
                    <a:defRPr sz="800" b="1"/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971A-4124-B1BC-448784880921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noAutofit/>
                </a:bodyPr>
                <a:lstStyle/>
                <a:p>
                  <a:pPr algn="r">
                    <a:defRPr sz="800" b="1"/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971A-4124-B1BC-448784880921}"/>
                </c:ext>
              </c:extLst>
            </c:dLbl>
            <c:dLbl>
              <c:idx val="29"/>
              <c:layout>
                <c:manualLayout>
                  <c:x val="-3.0798383262095361E-2"/>
                  <c:y val="0"/>
                </c:manualLayout>
              </c:layout>
              <c:tx>
                <c:rich>
                  <a:bodyPr/>
                  <a:lstStyle/>
                  <a:p>
                    <a:fld id="{B395E68F-972B-4425-9727-6DFAC43A478C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, </a:t>
                    </a:r>
                    <a:fld id="{5CF331D6-8C6B-4AC5-9891-E932B7C0893C}" type="VALUE">
                      <a:rPr lang="en-US" baseline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71A-4124-B1BC-4487848809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r">
                  <a:defRPr sz="8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'Data For Campus First time ch'!$A$43:$A$73</c:f>
              <c:strCache>
                <c:ptCount val="30"/>
                <c:pt idx="0">
                  <c:v>Columbia-Greene</c:v>
                </c:pt>
                <c:pt idx="1">
                  <c:v>Fashion Institute</c:v>
                </c:pt>
                <c:pt idx="2">
                  <c:v>Hudson Valley</c:v>
                </c:pt>
                <c:pt idx="3">
                  <c:v>Orange  </c:v>
                </c:pt>
                <c:pt idx="4">
                  <c:v>Rockland</c:v>
                </c:pt>
                <c:pt idx="5">
                  <c:v>Monroe</c:v>
                </c:pt>
                <c:pt idx="6">
                  <c:v>Broome</c:v>
                </c:pt>
                <c:pt idx="7">
                  <c:v>Tompkins Cortland</c:v>
                </c:pt>
                <c:pt idx="8">
                  <c:v>Sullivan  </c:v>
                </c:pt>
                <c:pt idx="9">
                  <c:v>Suffolk  </c:v>
                </c:pt>
                <c:pt idx="10">
                  <c:v>Dutchess</c:v>
                </c:pt>
                <c:pt idx="11">
                  <c:v>Jefferson</c:v>
                </c:pt>
                <c:pt idx="12">
                  <c:v>Onondaga</c:v>
                </c:pt>
                <c:pt idx="13">
                  <c:v>Finger Lakes</c:v>
                </c:pt>
                <c:pt idx="14">
                  <c:v>Jamestown</c:v>
                </c:pt>
                <c:pt idx="15">
                  <c:v>Nassau</c:v>
                </c:pt>
                <c:pt idx="16">
                  <c:v>Erie</c:v>
                </c:pt>
                <c:pt idx="17">
                  <c:v>Niagara  </c:v>
                </c:pt>
                <c:pt idx="18">
                  <c:v>Westchester</c:v>
                </c:pt>
                <c:pt idx="19">
                  <c:v>Adirondack</c:v>
                </c:pt>
                <c:pt idx="20">
                  <c:v>North Country</c:v>
                </c:pt>
                <c:pt idx="21">
                  <c:v>Corning</c:v>
                </c:pt>
                <c:pt idx="22">
                  <c:v>Ulster  </c:v>
                </c:pt>
                <c:pt idx="23">
                  <c:v>Mohawk Valley</c:v>
                </c:pt>
                <c:pt idx="24">
                  <c:v>FMCC</c:v>
                </c:pt>
                <c:pt idx="25">
                  <c:v>Clinton</c:v>
                </c:pt>
                <c:pt idx="26">
                  <c:v>Genesee</c:v>
                </c:pt>
                <c:pt idx="27">
                  <c:v>Herkimer  </c:v>
                </c:pt>
                <c:pt idx="28">
                  <c:v>Schenectady  </c:v>
                </c:pt>
                <c:pt idx="29">
                  <c:v>Cayuga  </c:v>
                </c:pt>
              </c:strCache>
            </c:strRef>
          </c:cat>
          <c:val>
            <c:numRef>
              <c:f>'Data For Campus First time ch'!$E$43:$E$73</c:f>
              <c:numCache>
                <c:formatCode>0.0%</c:formatCode>
                <c:ptCount val="30"/>
                <c:pt idx="0">
                  <c:v>0.11486486486486487</c:v>
                </c:pt>
                <c:pt idx="1">
                  <c:v>3.8749150237933377E-2</c:v>
                </c:pt>
                <c:pt idx="2">
                  <c:v>2.3238095238095238E-2</c:v>
                </c:pt>
                <c:pt idx="3">
                  <c:v>2.2091310751104567E-2</c:v>
                </c:pt>
                <c:pt idx="4">
                  <c:v>9.5563139931740607E-3</c:v>
                </c:pt>
                <c:pt idx="5">
                  <c:v>-2.0470829068577279E-2</c:v>
                </c:pt>
                <c:pt idx="6">
                  <c:v>-3.8619979402677654E-2</c:v>
                </c:pt>
                <c:pt idx="7">
                  <c:v>-4.4992743105950653E-2</c:v>
                </c:pt>
                <c:pt idx="8">
                  <c:v>-4.7619047619047616E-2</c:v>
                </c:pt>
                <c:pt idx="9">
                  <c:v>-4.8501362397820165E-2</c:v>
                </c:pt>
                <c:pt idx="10">
                  <c:v>-5.2210974960042622E-2</c:v>
                </c:pt>
                <c:pt idx="11">
                  <c:v>-5.2749719416386086E-2</c:v>
                </c:pt>
                <c:pt idx="12">
                  <c:v>-5.3904923599320885E-2</c:v>
                </c:pt>
                <c:pt idx="13">
                  <c:v>-5.9770114942528735E-2</c:v>
                </c:pt>
                <c:pt idx="14">
                  <c:v>-6.090133982947625E-2</c:v>
                </c:pt>
                <c:pt idx="15">
                  <c:v>-6.2983995869901915E-2</c:v>
                </c:pt>
                <c:pt idx="16">
                  <c:v>-7.6104746317512281E-2</c:v>
                </c:pt>
                <c:pt idx="17">
                  <c:v>-8.6918349429323971E-2</c:v>
                </c:pt>
                <c:pt idx="18">
                  <c:v>-0.10414593698175788</c:v>
                </c:pt>
                <c:pt idx="19">
                  <c:v>-0.109375</c:v>
                </c:pt>
                <c:pt idx="20">
                  <c:v>-0.11149825783972125</c:v>
                </c:pt>
                <c:pt idx="21">
                  <c:v>-0.11454311454311454</c:v>
                </c:pt>
                <c:pt idx="22">
                  <c:v>-0.11612903225806452</c:v>
                </c:pt>
                <c:pt idx="23">
                  <c:v>-0.11963406052076003</c:v>
                </c:pt>
                <c:pt idx="24">
                  <c:v>-0.16326530612244897</c:v>
                </c:pt>
                <c:pt idx="25">
                  <c:v>-0.16987179487179488</c:v>
                </c:pt>
                <c:pt idx="26">
                  <c:v>-0.21149674620390455</c:v>
                </c:pt>
                <c:pt idx="27">
                  <c:v>-0.22354694485842028</c:v>
                </c:pt>
                <c:pt idx="28">
                  <c:v>-0.23101604278074866</c:v>
                </c:pt>
                <c:pt idx="29">
                  <c:v>-0.34134615384615385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71A-4124-B1BC-4487848809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overlap val="-15"/>
        <c:axId val="266311168"/>
        <c:axId val="266312704"/>
      </c:barChart>
      <c:catAx>
        <c:axId val="266311168"/>
        <c:scaling>
          <c:orientation val="maxMin"/>
        </c:scaling>
        <c:delete val="1"/>
        <c:axPos val="l"/>
        <c:numFmt formatCode="General" sourceLinked="0"/>
        <c:majorTickMark val="none"/>
        <c:minorTickMark val="none"/>
        <c:tickLblPos val="none"/>
        <c:crossAx val="266312704"/>
        <c:crosses val="autoZero"/>
        <c:auto val="1"/>
        <c:lblAlgn val="ctr"/>
        <c:lblOffset val="100"/>
        <c:noMultiLvlLbl val="0"/>
      </c:catAx>
      <c:valAx>
        <c:axId val="266312704"/>
        <c:scaling>
          <c:orientation val="minMax"/>
          <c:max val="0.4"/>
          <c:min val="-0.4"/>
        </c:scaling>
        <c:delete val="0"/>
        <c:axPos val="t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266311168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b="1" i="0" u="none" strike="noStrike" baseline="0" dirty="0"/>
              <a:t>SUNY State-Operated </a:t>
            </a:r>
            <a:r>
              <a:rPr lang="en-US" sz="2000" b="1" i="0" u="sng" strike="noStrike" baseline="0" dirty="0"/>
              <a:t>Graduate</a:t>
            </a:r>
            <a:r>
              <a:rPr lang="en-US" sz="2000" b="1" i="0" u="none" strike="noStrike" baseline="0" dirty="0"/>
              <a:t> </a:t>
            </a:r>
            <a:r>
              <a:rPr lang="en-US" sz="2000" b="1" i="0" u="none" strike="noStrike" baseline="0" dirty="0" smtClean="0"/>
              <a:t>Fall Enrollment </a:t>
            </a:r>
            <a:r>
              <a:rPr lang="en-US" sz="2000" b="1" i="0" u="none" strike="noStrike" baseline="0" dirty="0"/>
              <a:t>by Sector </a:t>
            </a:r>
            <a:r>
              <a:rPr lang="en-US" sz="2000" b="1" i="0" u="none" strike="noStrike" baseline="0" dirty="0" smtClean="0"/>
              <a:t>– </a:t>
            </a:r>
          </a:p>
          <a:p>
            <a:pPr>
              <a:defRPr/>
            </a:pPr>
            <a:r>
              <a:rPr lang="en-US" sz="2000" b="1" i="0" u="none" strike="noStrike" baseline="0" dirty="0" smtClean="0"/>
              <a:t>Fall 2008 to Fall 2018</a:t>
            </a:r>
            <a:r>
              <a:rPr lang="en-US" dirty="0"/>
              <a:t/>
            </a:r>
            <a:br>
              <a:rPr lang="en-US" dirty="0"/>
            </a:br>
            <a:r>
              <a:rPr lang="en-US" sz="1600" b="0" i="1" u="none" strike="noStrike" baseline="0" dirty="0"/>
              <a:t>(includes FT and PT)</a:t>
            </a:r>
            <a:endParaRPr lang="en-US" sz="1600" dirty="0"/>
          </a:p>
        </c:rich>
      </c:tx>
      <c:layout>
        <c:manualLayout>
          <c:xMode val="edge"/>
          <c:yMode val="edge"/>
          <c:x val="0.22428876697614522"/>
          <c:y val="1.6835616366683269E-3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0215759829273283"/>
          <c:y val="0.15969008288524153"/>
          <c:w val="0.87901335457086471"/>
          <c:h val="0.74479626800974286"/>
        </c:manualLayout>
      </c:layout>
      <c:lineChart>
        <c:grouping val="standard"/>
        <c:varyColors val="0"/>
        <c:ser>
          <c:idx val="1"/>
          <c:order val="1"/>
          <c:tx>
            <c:strRef>
              <c:f>'DFC Graduate'!$A$4</c:f>
              <c:strCache>
                <c:ptCount val="1"/>
                <c:pt idx="0">
                  <c:v>State Operated Total</c:v>
                </c:pt>
              </c:strCache>
            </c:strRef>
          </c:tx>
          <c:spPr>
            <a:ln>
              <a:solidFill>
                <a:srgbClr val="984807"/>
              </a:solidFill>
            </a:ln>
          </c:spPr>
          <c:marker>
            <c:symbol val="circle"/>
            <c:size val="7"/>
            <c:spPr>
              <a:solidFill>
                <a:srgbClr val="984807"/>
              </a:solidFill>
              <a:ln>
                <a:noFill/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984807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'DFC Graduate'!$B$2:$L$2</c:f>
              <c:strCache>
                <c:ptCount val="11"/>
                <c:pt idx="0">
                  <c:v>Fall 2008 </c:v>
                </c:pt>
                <c:pt idx="1">
                  <c:v>Fall 2009 </c:v>
                </c:pt>
                <c:pt idx="2">
                  <c:v>Fall 2010 </c:v>
                </c:pt>
                <c:pt idx="3">
                  <c:v>Fall 2011 </c:v>
                </c:pt>
                <c:pt idx="4">
                  <c:v>Fall 2012 </c:v>
                </c:pt>
                <c:pt idx="5">
                  <c:v>Fall 2013 </c:v>
                </c:pt>
                <c:pt idx="6">
                  <c:v>Fall 2014 </c:v>
                </c:pt>
                <c:pt idx="7">
                  <c:v>Fall 2015 </c:v>
                </c:pt>
                <c:pt idx="8">
                  <c:v>Fall 2016 </c:v>
                </c:pt>
                <c:pt idx="9">
                  <c:v>Fall 2017 </c:v>
                </c:pt>
                <c:pt idx="10">
                  <c:v>Fall 2018</c:v>
                </c:pt>
              </c:strCache>
            </c:strRef>
          </c:cat>
          <c:val>
            <c:numRef>
              <c:f>'DFC Graduate'!$B$4:$L$4</c:f>
              <c:numCache>
                <c:formatCode>#,##0</c:formatCode>
                <c:ptCount val="11"/>
                <c:pt idx="0">
                  <c:v>40681</c:v>
                </c:pt>
                <c:pt idx="1">
                  <c:v>41317</c:v>
                </c:pt>
                <c:pt idx="2">
                  <c:v>41908</c:v>
                </c:pt>
                <c:pt idx="3">
                  <c:v>40264</c:v>
                </c:pt>
                <c:pt idx="4">
                  <c:v>39694</c:v>
                </c:pt>
                <c:pt idx="5">
                  <c:v>40204</c:v>
                </c:pt>
                <c:pt idx="6">
                  <c:v>40052</c:v>
                </c:pt>
                <c:pt idx="7">
                  <c:v>39897</c:v>
                </c:pt>
                <c:pt idx="8">
                  <c:v>40117</c:v>
                </c:pt>
                <c:pt idx="9">
                  <c:v>40225</c:v>
                </c:pt>
                <c:pt idx="10">
                  <c:v>41351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8642-4773-88B6-B751570612B6}"/>
            </c:ext>
          </c:extLst>
        </c:ser>
        <c:ser>
          <c:idx val="2"/>
          <c:order val="2"/>
          <c:tx>
            <c:strRef>
              <c:f>'DFC Graduate'!$A$5</c:f>
              <c:strCache>
                <c:ptCount val="1"/>
                <c:pt idx="0">
                  <c:v>Doctoral Institutions</c:v>
                </c:pt>
              </c:strCache>
            </c:strRef>
          </c:tx>
          <c:spPr>
            <a:ln>
              <a:solidFill>
                <a:srgbClr val="604A7B"/>
              </a:solidFill>
              <a:prstDash val="lgDash"/>
            </a:ln>
          </c:spPr>
          <c:marker>
            <c:symbol val="circle"/>
            <c:size val="7"/>
            <c:spPr>
              <a:solidFill>
                <a:srgbClr val="604A7B"/>
              </a:solidFill>
              <a:ln>
                <a:noFill/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604A7B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'DFC Graduate'!$B$2:$L$2</c:f>
              <c:strCache>
                <c:ptCount val="11"/>
                <c:pt idx="0">
                  <c:v>Fall 2008 </c:v>
                </c:pt>
                <c:pt idx="1">
                  <c:v>Fall 2009 </c:v>
                </c:pt>
                <c:pt idx="2">
                  <c:v>Fall 2010 </c:v>
                </c:pt>
                <c:pt idx="3">
                  <c:v>Fall 2011 </c:v>
                </c:pt>
                <c:pt idx="4">
                  <c:v>Fall 2012 </c:v>
                </c:pt>
                <c:pt idx="5">
                  <c:v>Fall 2013 </c:v>
                </c:pt>
                <c:pt idx="6">
                  <c:v>Fall 2014 </c:v>
                </c:pt>
                <c:pt idx="7">
                  <c:v>Fall 2015 </c:v>
                </c:pt>
                <c:pt idx="8">
                  <c:v>Fall 2016 </c:v>
                </c:pt>
                <c:pt idx="9">
                  <c:v>Fall 2017 </c:v>
                </c:pt>
                <c:pt idx="10">
                  <c:v>Fall 2018</c:v>
                </c:pt>
              </c:strCache>
            </c:strRef>
          </c:cat>
          <c:val>
            <c:numRef>
              <c:f>'DFC Graduate'!$B$5:$L$5</c:f>
              <c:numCache>
                <c:formatCode>#,##0</c:formatCode>
                <c:ptCount val="11"/>
                <c:pt idx="0">
                  <c:v>30885</c:v>
                </c:pt>
                <c:pt idx="1">
                  <c:v>31534</c:v>
                </c:pt>
                <c:pt idx="2">
                  <c:v>31729</c:v>
                </c:pt>
                <c:pt idx="3">
                  <c:v>30997</c:v>
                </c:pt>
                <c:pt idx="4">
                  <c:v>31267</c:v>
                </c:pt>
                <c:pt idx="5">
                  <c:v>32268</c:v>
                </c:pt>
                <c:pt idx="6">
                  <c:v>32224</c:v>
                </c:pt>
                <c:pt idx="7">
                  <c:v>32385</c:v>
                </c:pt>
                <c:pt idx="8">
                  <c:v>32744</c:v>
                </c:pt>
                <c:pt idx="9">
                  <c:v>32657</c:v>
                </c:pt>
                <c:pt idx="10">
                  <c:v>33549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8642-4773-88B6-B751570612B6}"/>
            </c:ext>
          </c:extLst>
        </c:ser>
        <c:ser>
          <c:idx val="3"/>
          <c:order val="3"/>
          <c:tx>
            <c:strRef>
              <c:f>'DFC Graduate'!$A$6</c:f>
              <c:strCache>
                <c:ptCount val="1"/>
                <c:pt idx="0">
                  <c:v>Comprehensive Colleges</c:v>
                </c:pt>
              </c:strCache>
            </c:strRef>
          </c:tx>
          <c:spPr>
            <a:ln>
              <a:solidFill>
                <a:srgbClr val="953735"/>
              </a:solidFill>
              <a:prstDash val="lgDash"/>
            </a:ln>
          </c:spPr>
          <c:marker>
            <c:symbol val="triangle"/>
            <c:size val="7"/>
            <c:spPr>
              <a:solidFill>
                <a:srgbClr val="953735"/>
              </a:solidFill>
              <a:ln>
                <a:noFill/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953735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'DFC Graduate'!$B$2:$L$2</c:f>
              <c:strCache>
                <c:ptCount val="11"/>
                <c:pt idx="0">
                  <c:v>Fall 2008 </c:v>
                </c:pt>
                <c:pt idx="1">
                  <c:v>Fall 2009 </c:v>
                </c:pt>
                <c:pt idx="2">
                  <c:v>Fall 2010 </c:v>
                </c:pt>
                <c:pt idx="3">
                  <c:v>Fall 2011 </c:v>
                </c:pt>
                <c:pt idx="4">
                  <c:v>Fall 2012 </c:v>
                </c:pt>
                <c:pt idx="5">
                  <c:v>Fall 2013 </c:v>
                </c:pt>
                <c:pt idx="6">
                  <c:v>Fall 2014 </c:v>
                </c:pt>
                <c:pt idx="7">
                  <c:v>Fall 2015 </c:v>
                </c:pt>
                <c:pt idx="8">
                  <c:v>Fall 2016 </c:v>
                </c:pt>
                <c:pt idx="9">
                  <c:v>Fall 2017 </c:v>
                </c:pt>
                <c:pt idx="10">
                  <c:v>Fall 2018</c:v>
                </c:pt>
              </c:strCache>
            </c:strRef>
          </c:cat>
          <c:val>
            <c:numRef>
              <c:f>'DFC Graduate'!$B$6:$L$6</c:f>
              <c:numCache>
                <c:formatCode>#,##0</c:formatCode>
                <c:ptCount val="11"/>
                <c:pt idx="0">
                  <c:v>9612</c:v>
                </c:pt>
                <c:pt idx="1">
                  <c:v>9601</c:v>
                </c:pt>
                <c:pt idx="2">
                  <c:v>9986</c:v>
                </c:pt>
                <c:pt idx="3">
                  <c:v>9105</c:v>
                </c:pt>
                <c:pt idx="4">
                  <c:v>8280</c:v>
                </c:pt>
                <c:pt idx="5">
                  <c:v>7782</c:v>
                </c:pt>
                <c:pt idx="6">
                  <c:v>7670</c:v>
                </c:pt>
                <c:pt idx="7">
                  <c:v>7308</c:v>
                </c:pt>
                <c:pt idx="8">
                  <c:v>7141</c:v>
                </c:pt>
                <c:pt idx="9">
                  <c:v>7351</c:v>
                </c:pt>
                <c:pt idx="10">
                  <c:v>7547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8642-4773-88B6-B751570612B6}"/>
            </c:ext>
          </c:extLst>
        </c:ser>
        <c:ser>
          <c:idx val="4"/>
          <c:order val="4"/>
          <c:tx>
            <c:strRef>
              <c:f>'DFC Graduate'!$A$7</c:f>
              <c:strCache>
                <c:ptCount val="1"/>
                <c:pt idx="0">
                  <c:v>Technology Colleges</c:v>
                </c:pt>
              </c:strCache>
            </c:strRef>
          </c:tx>
          <c:spPr>
            <a:ln>
              <a:solidFill>
                <a:srgbClr val="D6B200"/>
              </a:solidFill>
              <a:prstDash val="lgDash"/>
            </a:ln>
          </c:spPr>
          <c:marker>
            <c:symbol val="diamond"/>
            <c:size val="7"/>
            <c:spPr>
              <a:solidFill>
                <a:srgbClr val="D6B200"/>
              </a:solidFill>
              <a:ln>
                <a:noFill/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D6B200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'DFC Graduate'!$B$2:$L$2</c:f>
              <c:strCache>
                <c:ptCount val="11"/>
                <c:pt idx="0">
                  <c:v>Fall 2008 </c:v>
                </c:pt>
                <c:pt idx="1">
                  <c:v>Fall 2009 </c:v>
                </c:pt>
                <c:pt idx="2">
                  <c:v>Fall 2010 </c:v>
                </c:pt>
                <c:pt idx="3">
                  <c:v>Fall 2011 </c:v>
                </c:pt>
                <c:pt idx="4">
                  <c:v>Fall 2012 </c:v>
                </c:pt>
                <c:pt idx="5">
                  <c:v>Fall 2013 </c:v>
                </c:pt>
                <c:pt idx="6">
                  <c:v>Fall 2014 </c:v>
                </c:pt>
                <c:pt idx="7">
                  <c:v>Fall 2015 </c:v>
                </c:pt>
                <c:pt idx="8">
                  <c:v>Fall 2016 </c:v>
                </c:pt>
                <c:pt idx="9">
                  <c:v>Fall 2017 </c:v>
                </c:pt>
                <c:pt idx="10">
                  <c:v>Fall 2018</c:v>
                </c:pt>
              </c:strCache>
            </c:strRef>
          </c:cat>
          <c:val>
            <c:numRef>
              <c:f>'DFC Graduate'!$B$7:$L$7</c:f>
              <c:numCache>
                <c:formatCode>#,##0</c:formatCode>
                <c:ptCount val="11"/>
                <c:pt idx="0">
                  <c:v>184</c:v>
                </c:pt>
                <c:pt idx="1">
                  <c:v>182</c:v>
                </c:pt>
                <c:pt idx="2">
                  <c:v>193</c:v>
                </c:pt>
                <c:pt idx="3">
                  <c:v>162</c:v>
                </c:pt>
                <c:pt idx="4">
                  <c:v>147</c:v>
                </c:pt>
                <c:pt idx="5">
                  <c:v>154</c:v>
                </c:pt>
                <c:pt idx="6">
                  <c:v>158</c:v>
                </c:pt>
                <c:pt idx="7">
                  <c:v>204</c:v>
                </c:pt>
                <c:pt idx="8">
                  <c:v>232</c:v>
                </c:pt>
                <c:pt idx="9">
                  <c:v>217</c:v>
                </c:pt>
                <c:pt idx="10">
                  <c:v>255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8642-4773-88B6-B751570612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0429920"/>
        <c:axId val="431467992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'DFC Graduate'!$A$3</c15:sqref>
                        </c15:formulaRef>
                      </c:ext>
                    </c:extLst>
                    <c:strCache>
                      <c:ptCount val="1"/>
                      <c:pt idx="0">
                        <c:v>SUNY Total</c:v>
                      </c:pt>
                    </c:strCache>
                  </c:strRef>
                </c:tx>
                <c:spPr>
                  <a:ln>
                    <a:solidFill>
                      <a:srgbClr val="F79646"/>
                    </a:solidFill>
                  </a:ln>
                </c:spPr>
                <c:marker>
                  <c:symbol val="triangle"/>
                  <c:size val="6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dLbls>
                  <c:dLbl>
                    <c:idx val="4"/>
                    <c:layout>
                      <c:manualLayout>
                        <c:x val="-2.5894853145276436E-2"/>
                        <c:y val="-1.9989794361211975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0-8642-4773-88B6-B751570612B6}"/>
                      </c:ext>
                    </c:extLst>
                  </c:dLbl>
                  <c:dLbl>
                    <c:idx val="5"/>
                    <c:layout>
                      <c:manualLayout>
                        <c:x val="-2.5894853145276436E-2"/>
                        <c:y val="-2.3497551130043211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1-8642-4773-88B6-B751570612B6}"/>
                      </c:ext>
                    </c:extLst>
                  </c:dLbl>
                  <c:dLbl>
                    <c:idx val="6"/>
                    <c:layout>
                      <c:manualLayout>
                        <c:x val="-3.0814901392741689E-2"/>
                        <c:y val="-1.9989794361211944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2-8642-4773-88B6-B751570612B6}"/>
                      </c:ext>
                    </c:extLst>
                  </c:dLbl>
                  <c:dLbl>
                    <c:idx val="8"/>
                    <c:layout>
                      <c:manualLayout>
                        <c:x val="-3.0867201118206872E-2"/>
                        <c:y val="-1.8235915976796326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3-8642-4773-88B6-B751570612B6}"/>
                      </c:ext>
                    </c:extLst>
                  </c:dLbl>
                  <c:dLbl>
                    <c:idx val="9"/>
                    <c:layout>
                      <c:manualLayout>
                        <c:x val="-3.0814901392741689E-2"/>
                        <c:y val="-2.7005307898874412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4-8642-4773-88B6-B751570612B6}"/>
                      </c:ext>
                    </c:extLst>
                  </c:dLbl>
                  <c:dLbl>
                    <c:idx val="10"/>
                    <c:layout>
                      <c:manualLayout>
                        <c:x val="-2.9584889330875375E-2"/>
                        <c:y val="-2.1743672745627593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5-8642-4773-88B6-B751570612B6}"/>
                      </c:ext>
                    </c:extLst>
                  </c:dLbl>
                  <c:dLbl>
                    <c:idx val="11"/>
                    <c:layout>
                      <c:manualLayout>
                        <c:x val="-3.0814901392741689E-2"/>
                        <c:y val="-1.9989794361211944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6-8642-4773-88B6-B751570612B6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wrap="square" lIns="38100" tIns="19050" rIns="38100" bIns="19050" anchor="ctr">
                      <a:spAutoFit/>
                    </a:bodyPr>
                    <a:lstStyle/>
                    <a:p>
                      <a:pPr>
                        <a:defRPr b="1">
                          <a:solidFill>
                            <a:schemeClr val="accent6">
                              <a:lumMod val="75000"/>
                            </a:schemeClr>
                          </a:solidFill>
                        </a:defRPr>
                      </a:pPr>
                      <a:endParaRPr lang="en-US"/>
                    </a:p>
                  </c:txPr>
                  <c:dLblPos val="b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0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'DFC Graduate'!$B$2:$L$2</c15:sqref>
                        </c15:formulaRef>
                      </c:ext>
                    </c:extLst>
                    <c:strCache>
                      <c:ptCount val="11"/>
                      <c:pt idx="0">
                        <c:v>Fall 2008 </c:v>
                      </c:pt>
                      <c:pt idx="1">
                        <c:v>Fall 2009 </c:v>
                      </c:pt>
                      <c:pt idx="2">
                        <c:v>Fall 2010 </c:v>
                      </c:pt>
                      <c:pt idx="3">
                        <c:v>Fall 2011 </c:v>
                      </c:pt>
                      <c:pt idx="4">
                        <c:v>Fall 2012 </c:v>
                      </c:pt>
                      <c:pt idx="5">
                        <c:v>Fall 2013 </c:v>
                      </c:pt>
                      <c:pt idx="6">
                        <c:v>Fall 2014 </c:v>
                      </c:pt>
                      <c:pt idx="7">
                        <c:v>Fall 2015 </c:v>
                      </c:pt>
                      <c:pt idx="8">
                        <c:v>Fall 2016 </c:v>
                      </c:pt>
                      <c:pt idx="9">
                        <c:v>Fall 2017 </c:v>
                      </c:pt>
                      <c:pt idx="10">
                        <c:v>Fall 2018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'DFC Graduate'!$B$3:$L$3</c15:sqref>
                        </c15:formulaRef>
                      </c:ext>
                    </c:extLst>
                    <c:numCache>
                      <c:formatCode>#,##0</c:formatCode>
                      <c:ptCount val="11"/>
                      <c:pt idx="0">
                        <c:v>40892</c:v>
                      </c:pt>
                      <c:pt idx="1">
                        <c:v>41523</c:v>
                      </c:pt>
                      <c:pt idx="2">
                        <c:v>42128</c:v>
                      </c:pt>
                      <c:pt idx="3">
                        <c:v>40464</c:v>
                      </c:pt>
                      <c:pt idx="4">
                        <c:v>39898</c:v>
                      </c:pt>
                      <c:pt idx="5">
                        <c:v>40393</c:v>
                      </c:pt>
                      <c:pt idx="6">
                        <c:v>40249</c:v>
                      </c:pt>
                      <c:pt idx="7">
                        <c:v>40076</c:v>
                      </c:pt>
                      <c:pt idx="8">
                        <c:v>40293</c:v>
                      </c:pt>
                      <c:pt idx="9">
                        <c:v>40410</c:v>
                      </c:pt>
                      <c:pt idx="10">
                        <c:v>41563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7-8642-4773-88B6-B751570612B6}"/>
                  </c:ext>
                </c:extLst>
              </c15:ser>
            </c15:filteredLineSeries>
          </c:ext>
        </c:extLst>
      </c:lineChart>
      <c:catAx>
        <c:axId val="430429920"/>
        <c:scaling>
          <c:orientation val="minMax"/>
        </c:scaling>
        <c:delete val="0"/>
        <c:axPos val="b"/>
        <c:numFmt formatCode="General" sourceLinked="1"/>
        <c:majorTickMark val="none"/>
        <c:minorTickMark val="out"/>
        <c:tickLblPos val="nextTo"/>
        <c:spPr>
          <a:ln/>
        </c:spPr>
        <c:txPr>
          <a:bodyPr/>
          <a:lstStyle/>
          <a:p>
            <a:pPr>
              <a:defRPr sz="1400" b="1"/>
            </a:pPr>
            <a:endParaRPr lang="en-US"/>
          </a:p>
        </c:txPr>
        <c:crossAx val="431467992"/>
        <c:crosses val="autoZero"/>
        <c:auto val="1"/>
        <c:lblAlgn val="ctr"/>
        <c:lblOffset val="100"/>
        <c:noMultiLvlLbl val="0"/>
      </c:catAx>
      <c:valAx>
        <c:axId val="431467992"/>
        <c:scaling>
          <c:orientation val="minMax"/>
        </c:scaling>
        <c:delete val="0"/>
        <c:axPos val="l"/>
        <c:majorGridlines>
          <c:spPr>
            <a:ln>
              <a:solidFill>
                <a:sysClr val="window" lastClr="FFFFFF">
                  <a:lumMod val="75000"/>
                </a:sys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Graduate</a:t>
                </a:r>
                <a:r>
                  <a:rPr lang="en-US" sz="1600" baseline="0" dirty="0" smtClean="0"/>
                  <a:t> Enrollment</a:t>
                </a:r>
                <a:endParaRPr lang="en-US" sz="1600" dirty="0"/>
              </a:p>
            </c:rich>
          </c:tx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4304299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402846591694124"/>
          <c:y val="0.40771457697430541"/>
          <c:w val="0.2677996460455862"/>
          <c:h val="0.19216333852204961"/>
        </c:manualLayout>
      </c:layout>
      <c:overlay val="0"/>
      <c:spPr>
        <a:solidFill>
          <a:sysClr val="window" lastClr="FFFFFF"/>
        </a:solidFill>
      </c:spPr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</c:sp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124941815457299"/>
          <c:y val="9.500023416880897E-2"/>
          <c:w val="0.8704776982070449"/>
          <c:h val="0.70248989400968642"/>
        </c:manualLayout>
      </c:layout>
      <c:barChart>
        <c:barDir val="col"/>
        <c:grouping val="clustered"/>
        <c:varyColors val="0"/>
        <c:ser>
          <c:idx val="9"/>
          <c:order val="9"/>
          <c:invertIfNegative val="0"/>
          <c:dPt>
            <c:idx val="42"/>
            <c:invertIfNegative val="0"/>
            <c:bubble3D val="0"/>
            <c:spPr>
              <a:solidFill>
                <a:schemeClr val="bg1">
                  <a:lumMod val="50000"/>
                  <a:alpha val="24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B07C-4BB6-BE9B-A802C8437DB0}"/>
              </c:ext>
            </c:extLst>
          </c:dPt>
          <c:cat>
            <c:strRef>
              <c:f>'SUNY Degrees'!$A$5:$A$47</c:f>
              <c:strCache>
                <c:ptCount val="43"/>
                <c:pt idx="0">
                  <c:v>1975-76</c:v>
                </c:pt>
                <c:pt idx="1">
                  <c:v>1976-77</c:v>
                </c:pt>
                <c:pt idx="2">
                  <c:v>1977-78</c:v>
                </c:pt>
                <c:pt idx="3">
                  <c:v>1978-79</c:v>
                </c:pt>
                <c:pt idx="4">
                  <c:v>1979-80</c:v>
                </c:pt>
                <c:pt idx="5">
                  <c:v>1980-81</c:v>
                </c:pt>
                <c:pt idx="6">
                  <c:v>1981-82</c:v>
                </c:pt>
                <c:pt idx="7">
                  <c:v>1982-83</c:v>
                </c:pt>
                <c:pt idx="8">
                  <c:v>1983-84</c:v>
                </c:pt>
                <c:pt idx="9">
                  <c:v>1984-85</c:v>
                </c:pt>
                <c:pt idx="10">
                  <c:v>1985-86</c:v>
                </c:pt>
                <c:pt idx="11">
                  <c:v>1986-87</c:v>
                </c:pt>
                <c:pt idx="12">
                  <c:v>1987-88</c:v>
                </c:pt>
                <c:pt idx="13">
                  <c:v>1988-89</c:v>
                </c:pt>
                <c:pt idx="14">
                  <c:v>1989-90</c:v>
                </c:pt>
                <c:pt idx="15">
                  <c:v>1990-91</c:v>
                </c:pt>
                <c:pt idx="16">
                  <c:v>1991-92</c:v>
                </c:pt>
                <c:pt idx="17">
                  <c:v>1992-93</c:v>
                </c:pt>
                <c:pt idx="18">
                  <c:v>1993-94</c:v>
                </c:pt>
                <c:pt idx="19">
                  <c:v>1994-95</c:v>
                </c:pt>
                <c:pt idx="20">
                  <c:v>1995-96</c:v>
                </c:pt>
                <c:pt idx="21">
                  <c:v>1996-97</c:v>
                </c:pt>
                <c:pt idx="22">
                  <c:v>1997-98</c:v>
                </c:pt>
                <c:pt idx="23">
                  <c:v>1998-99</c:v>
                </c:pt>
                <c:pt idx="24">
                  <c:v>1999-00</c:v>
                </c:pt>
                <c:pt idx="25">
                  <c:v>2000-01</c:v>
                </c:pt>
                <c:pt idx="26">
                  <c:v>2001-02</c:v>
                </c:pt>
                <c:pt idx="27">
                  <c:v>2002-03</c:v>
                </c:pt>
                <c:pt idx="28">
                  <c:v>2003-04</c:v>
                </c:pt>
                <c:pt idx="29">
                  <c:v>2004-05</c:v>
                </c:pt>
                <c:pt idx="30">
                  <c:v>2005-06</c:v>
                </c:pt>
                <c:pt idx="31">
                  <c:v>2006-07</c:v>
                </c:pt>
                <c:pt idx="32">
                  <c:v>2007-08</c:v>
                </c:pt>
                <c:pt idx="33">
                  <c:v>2008-09</c:v>
                </c:pt>
                <c:pt idx="34">
                  <c:v>2009-10</c:v>
                </c:pt>
                <c:pt idx="35">
                  <c:v>2010-11</c:v>
                </c:pt>
                <c:pt idx="36">
                  <c:v>2011-12</c:v>
                </c:pt>
                <c:pt idx="37">
                  <c:v>2012-13</c:v>
                </c:pt>
                <c:pt idx="38">
                  <c:v>2013-14</c:v>
                </c:pt>
                <c:pt idx="39">
                  <c:v>2014-15</c:v>
                </c:pt>
                <c:pt idx="40">
                  <c:v>2015-16</c:v>
                </c:pt>
                <c:pt idx="41">
                  <c:v>2016-17</c:v>
                </c:pt>
                <c:pt idx="42">
                  <c:v>2017-18*</c:v>
                </c:pt>
              </c:strCache>
            </c:strRef>
          </c:cat>
          <c:val>
            <c:numRef>
              <c:f>'SUNY Degrees'!$K$5:$K$47</c:f>
              <c:numCache>
                <c:formatCode>General</c:formatCode>
                <c:ptCount val="43"/>
                <c:pt idx="42" formatCode="#,##0">
                  <c:v>45000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7C-4BB6-BE9B-A802C8437D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435774552"/>
        <c:axId val="435774160"/>
      </c:barChart>
      <c:lineChart>
        <c:grouping val="standard"/>
        <c:varyColors val="0"/>
        <c:ser>
          <c:idx val="3"/>
          <c:order val="2"/>
          <c:tx>
            <c:strRef>
              <c:f>'SUNY Degrees'!$E$4</c:f>
              <c:strCache>
                <c:ptCount val="1"/>
                <c:pt idx="0">
                  <c:v>Associate's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strRef>
              <c:f>'SUNY Degrees'!$A$5:$A$47</c:f>
              <c:strCache>
                <c:ptCount val="43"/>
                <c:pt idx="0">
                  <c:v>1975-76</c:v>
                </c:pt>
                <c:pt idx="1">
                  <c:v>1976-77</c:v>
                </c:pt>
                <c:pt idx="2">
                  <c:v>1977-78</c:v>
                </c:pt>
                <c:pt idx="3">
                  <c:v>1978-79</c:v>
                </c:pt>
                <c:pt idx="4">
                  <c:v>1979-80</c:v>
                </c:pt>
                <c:pt idx="5">
                  <c:v>1980-81</c:v>
                </c:pt>
                <c:pt idx="6">
                  <c:v>1981-82</c:v>
                </c:pt>
                <c:pt idx="7">
                  <c:v>1982-83</c:v>
                </c:pt>
                <c:pt idx="8">
                  <c:v>1983-84</c:v>
                </c:pt>
                <c:pt idx="9">
                  <c:v>1984-85</c:v>
                </c:pt>
                <c:pt idx="10">
                  <c:v>1985-86</c:v>
                </c:pt>
                <c:pt idx="11">
                  <c:v>1986-87</c:v>
                </c:pt>
                <c:pt idx="12">
                  <c:v>1987-88</c:v>
                </c:pt>
                <c:pt idx="13">
                  <c:v>1988-89</c:v>
                </c:pt>
                <c:pt idx="14">
                  <c:v>1989-90</c:v>
                </c:pt>
                <c:pt idx="15">
                  <c:v>1990-91</c:v>
                </c:pt>
                <c:pt idx="16">
                  <c:v>1991-92</c:v>
                </c:pt>
                <c:pt idx="17">
                  <c:v>1992-93</c:v>
                </c:pt>
                <c:pt idx="18">
                  <c:v>1993-94</c:v>
                </c:pt>
                <c:pt idx="19">
                  <c:v>1994-95</c:v>
                </c:pt>
                <c:pt idx="20">
                  <c:v>1995-96</c:v>
                </c:pt>
                <c:pt idx="21">
                  <c:v>1996-97</c:v>
                </c:pt>
                <c:pt idx="22">
                  <c:v>1997-98</c:v>
                </c:pt>
                <c:pt idx="23">
                  <c:v>1998-99</c:v>
                </c:pt>
                <c:pt idx="24">
                  <c:v>1999-00</c:v>
                </c:pt>
                <c:pt idx="25">
                  <c:v>2000-01</c:v>
                </c:pt>
                <c:pt idx="26">
                  <c:v>2001-02</c:v>
                </c:pt>
                <c:pt idx="27">
                  <c:v>2002-03</c:v>
                </c:pt>
                <c:pt idx="28">
                  <c:v>2003-04</c:v>
                </c:pt>
                <c:pt idx="29">
                  <c:v>2004-05</c:v>
                </c:pt>
                <c:pt idx="30">
                  <c:v>2005-06</c:v>
                </c:pt>
                <c:pt idx="31">
                  <c:v>2006-07</c:v>
                </c:pt>
                <c:pt idx="32">
                  <c:v>2007-08</c:v>
                </c:pt>
                <c:pt idx="33">
                  <c:v>2008-09</c:v>
                </c:pt>
                <c:pt idx="34">
                  <c:v>2009-10</c:v>
                </c:pt>
                <c:pt idx="35">
                  <c:v>2010-11</c:v>
                </c:pt>
                <c:pt idx="36">
                  <c:v>2011-12</c:v>
                </c:pt>
                <c:pt idx="37">
                  <c:v>2012-13</c:v>
                </c:pt>
                <c:pt idx="38">
                  <c:v>2013-14</c:v>
                </c:pt>
                <c:pt idx="39">
                  <c:v>2014-15</c:v>
                </c:pt>
                <c:pt idx="40">
                  <c:v>2015-16</c:v>
                </c:pt>
                <c:pt idx="41">
                  <c:v>2016-17</c:v>
                </c:pt>
                <c:pt idx="42">
                  <c:v>2017-18*</c:v>
                </c:pt>
              </c:strCache>
            </c:strRef>
          </c:cat>
          <c:val>
            <c:numRef>
              <c:f>'SUNY Degrees'!$E$5:$E$47</c:f>
              <c:numCache>
                <c:formatCode>#,##0;\-##,##0;"-"</c:formatCode>
                <c:ptCount val="43"/>
                <c:pt idx="0">
                  <c:v>30397</c:v>
                </c:pt>
                <c:pt idx="1">
                  <c:v>31498</c:v>
                </c:pt>
                <c:pt idx="2">
                  <c:v>30578</c:v>
                </c:pt>
                <c:pt idx="3">
                  <c:v>30136</c:v>
                </c:pt>
                <c:pt idx="4">
                  <c:v>30175</c:v>
                </c:pt>
                <c:pt idx="5">
                  <c:v>30919</c:v>
                </c:pt>
                <c:pt idx="6">
                  <c:v>31200</c:v>
                </c:pt>
                <c:pt idx="7">
                  <c:v>31474</c:v>
                </c:pt>
                <c:pt idx="8">
                  <c:v>31892</c:v>
                </c:pt>
                <c:pt idx="9">
                  <c:v>30660</c:v>
                </c:pt>
                <c:pt idx="10">
                  <c:v>30214</c:v>
                </c:pt>
                <c:pt idx="11">
                  <c:v>28614</c:v>
                </c:pt>
                <c:pt idx="12">
                  <c:v>28488</c:v>
                </c:pt>
                <c:pt idx="13">
                  <c:v>28315</c:v>
                </c:pt>
                <c:pt idx="14">
                  <c:v>29949</c:v>
                </c:pt>
                <c:pt idx="15">
                  <c:v>31868</c:v>
                </c:pt>
                <c:pt idx="16">
                  <c:v>32908</c:v>
                </c:pt>
                <c:pt idx="17">
                  <c:v>32605</c:v>
                </c:pt>
                <c:pt idx="18">
                  <c:v>32501</c:v>
                </c:pt>
                <c:pt idx="19">
                  <c:v>32454</c:v>
                </c:pt>
                <c:pt idx="20">
                  <c:v>30916</c:v>
                </c:pt>
                <c:pt idx="21">
                  <c:v>30671</c:v>
                </c:pt>
                <c:pt idx="22">
                  <c:v>30465</c:v>
                </c:pt>
                <c:pt idx="23">
                  <c:v>29778</c:v>
                </c:pt>
                <c:pt idx="24">
                  <c:v>29236</c:v>
                </c:pt>
                <c:pt idx="25">
                  <c:v>28783</c:v>
                </c:pt>
                <c:pt idx="26">
                  <c:v>29366</c:v>
                </c:pt>
                <c:pt idx="27">
                  <c:v>29616</c:v>
                </c:pt>
                <c:pt idx="28">
                  <c:v>30823</c:v>
                </c:pt>
                <c:pt idx="29">
                  <c:v>30976</c:v>
                </c:pt>
                <c:pt idx="30">
                  <c:v>31326</c:v>
                </c:pt>
                <c:pt idx="31">
                  <c:v>31082</c:v>
                </c:pt>
                <c:pt idx="32">
                  <c:v>30483</c:v>
                </c:pt>
                <c:pt idx="33">
                  <c:v>30750</c:v>
                </c:pt>
                <c:pt idx="34">
                  <c:v>32585</c:v>
                </c:pt>
                <c:pt idx="35">
                  <c:v>34693</c:v>
                </c:pt>
                <c:pt idx="36">
                  <c:v>36519</c:v>
                </c:pt>
                <c:pt idx="37">
                  <c:v>36606</c:v>
                </c:pt>
                <c:pt idx="38">
                  <c:v>36645</c:v>
                </c:pt>
                <c:pt idx="39">
                  <c:v>37068</c:v>
                </c:pt>
                <c:pt idx="40" formatCode="#,##0">
                  <c:v>36264</c:v>
                </c:pt>
                <c:pt idx="41" formatCode="#,##0">
                  <c:v>34941</c:v>
                </c:pt>
                <c:pt idx="42" formatCode="#,##0">
                  <c:v>34931.088805076375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07C-4BB6-BE9B-A802C8437DB0}"/>
            </c:ext>
          </c:extLst>
        </c:ser>
        <c:ser>
          <c:idx val="5"/>
          <c:order val="3"/>
          <c:tx>
            <c:strRef>
              <c:f>'SUNY Degrees'!$F$4</c:f>
              <c:strCache>
                <c:ptCount val="1"/>
                <c:pt idx="0">
                  <c:v>Bachelor's</c:v>
                </c:pt>
              </c:strCache>
            </c:strRef>
          </c:tx>
          <c:marker>
            <c:symbol val="none"/>
          </c:marker>
          <c:cat>
            <c:strRef>
              <c:f>'SUNY Degrees'!$A$5:$A$47</c:f>
              <c:strCache>
                <c:ptCount val="43"/>
                <c:pt idx="0">
                  <c:v>1975-76</c:v>
                </c:pt>
                <c:pt idx="1">
                  <c:v>1976-77</c:v>
                </c:pt>
                <c:pt idx="2">
                  <c:v>1977-78</c:v>
                </c:pt>
                <c:pt idx="3">
                  <c:v>1978-79</c:v>
                </c:pt>
                <c:pt idx="4">
                  <c:v>1979-80</c:v>
                </c:pt>
                <c:pt idx="5">
                  <c:v>1980-81</c:v>
                </c:pt>
                <c:pt idx="6">
                  <c:v>1981-82</c:v>
                </c:pt>
                <c:pt idx="7">
                  <c:v>1982-83</c:v>
                </c:pt>
                <c:pt idx="8">
                  <c:v>1983-84</c:v>
                </c:pt>
                <c:pt idx="9">
                  <c:v>1984-85</c:v>
                </c:pt>
                <c:pt idx="10">
                  <c:v>1985-86</c:v>
                </c:pt>
                <c:pt idx="11">
                  <c:v>1986-87</c:v>
                </c:pt>
                <c:pt idx="12">
                  <c:v>1987-88</c:v>
                </c:pt>
                <c:pt idx="13">
                  <c:v>1988-89</c:v>
                </c:pt>
                <c:pt idx="14">
                  <c:v>1989-90</c:v>
                </c:pt>
                <c:pt idx="15">
                  <c:v>1990-91</c:v>
                </c:pt>
                <c:pt idx="16">
                  <c:v>1991-92</c:v>
                </c:pt>
                <c:pt idx="17">
                  <c:v>1992-93</c:v>
                </c:pt>
                <c:pt idx="18">
                  <c:v>1993-94</c:v>
                </c:pt>
                <c:pt idx="19">
                  <c:v>1994-95</c:v>
                </c:pt>
                <c:pt idx="20">
                  <c:v>1995-96</c:v>
                </c:pt>
                <c:pt idx="21">
                  <c:v>1996-97</c:v>
                </c:pt>
                <c:pt idx="22">
                  <c:v>1997-98</c:v>
                </c:pt>
                <c:pt idx="23">
                  <c:v>1998-99</c:v>
                </c:pt>
                <c:pt idx="24">
                  <c:v>1999-00</c:v>
                </c:pt>
                <c:pt idx="25">
                  <c:v>2000-01</c:v>
                </c:pt>
                <c:pt idx="26">
                  <c:v>2001-02</c:v>
                </c:pt>
                <c:pt idx="27">
                  <c:v>2002-03</c:v>
                </c:pt>
                <c:pt idx="28">
                  <c:v>2003-04</c:v>
                </c:pt>
                <c:pt idx="29">
                  <c:v>2004-05</c:v>
                </c:pt>
                <c:pt idx="30">
                  <c:v>2005-06</c:v>
                </c:pt>
                <c:pt idx="31">
                  <c:v>2006-07</c:v>
                </c:pt>
                <c:pt idx="32">
                  <c:v>2007-08</c:v>
                </c:pt>
                <c:pt idx="33">
                  <c:v>2008-09</c:v>
                </c:pt>
                <c:pt idx="34">
                  <c:v>2009-10</c:v>
                </c:pt>
                <c:pt idx="35">
                  <c:v>2010-11</c:v>
                </c:pt>
                <c:pt idx="36">
                  <c:v>2011-12</c:v>
                </c:pt>
                <c:pt idx="37">
                  <c:v>2012-13</c:v>
                </c:pt>
                <c:pt idx="38">
                  <c:v>2013-14</c:v>
                </c:pt>
                <c:pt idx="39">
                  <c:v>2014-15</c:v>
                </c:pt>
                <c:pt idx="40">
                  <c:v>2015-16</c:v>
                </c:pt>
                <c:pt idx="41">
                  <c:v>2016-17</c:v>
                </c:pt>
                <c:pt idx="42">
                  <c:v>2017-18*</c:v>
                </c:pt>
              </c:strCache>
            </c:strRef>
          </c:cat>
          <c:val>
            <c:numRef>
              <c:f>'SUNY Degrees'!$F$5:$F$47</c:f>
              <c:numCache>
                <c:formatCode>#,##0;\-##,##0;"-"</c:formatCode>
                <c:ptCount val="43"/>
                <c:pt idx="0">
                  <c:v>25585</c:v>
                </c:pt>
                <c:pt idx="1">
                  <c:v>26884</c:v>
                </c:pt>
                <c:pt idx="2">
                  <c:v>25951</c:v>
                </c:pt>
                <c:pt idx="3">
                  <c:v>25448</c:v>
                </c:pt>
                <c:pt idx="4">
                  <c:v>24493</c:v>
                </c:pt>
                <c:pt idx="5">
                  <c:v>24385</c:v>
                </c:pt>
                <c:pt idx="6">
                  <c:v>25325</c:v>
                </c:pt>
                <c:pt idx="7">
                  <c:v>25858</c:v>
                </c:pt>
                <c:pt idx="8">
                  <c:v>25798</c:v>
                </c:pt>
                <c:pt idx="9">
                  <c:v>26674</c:v>
                </c:pt>
                <c:pt idx="10">
                  <c:v>25946</c:v>
                </c:pt>
                <c:pt idx="11">
                  <c:v>25444</c:v>
                </c:pt>
                <c:pt idx="12">
                  <c:v>25544</c:v>
                </c:pt>
                <c:pt idx="13">
                  <c:v>26498</c:v>
                </c:pt>
                <c:pt idx="14">
                  <c:v>26761</c:v>
                </c:pt>
                <c:pt idx="15">
                  <c:v>28386</c:v>
                </c:pt>
                <c:pt idx="16">
                  <c:v>29728</c:v>
                </c:pt>
                <c:pt idx="17">
                  <c:v>30810</c:v>
                </c:pt>
                <c:pt idx="18">
                  <c:v>28929</c:v>
                </c:pt>
                <c:pt idx="19">
                  <c:v>29306</c:v>
                </c:pt>
                <c:pt idx="20">
                  <c:v>29507</c:v>
                </c:pt>
                <c:pt idx="21">
                  <c:v>29013</c:v>
                </c:pt>
                <c:pt idx="22">
                  <c:v>28469</c:v>
                </c:pt>
                <c:pt idx="23">
                  <c:v>27891</c:v>
                </c:pt>
                <c:pt idx="24">
                  <c:v>28430</c:v>
                </c:pt>
                <c:pt idx="25">
                  <c:v>28938</c:v>
                </c:pt>
                <c:pt idx="26">
                  <c:v>29437</c:v>
                </c:pt>
                <c:pt idx="27">
                  <c:v>30949</c:v>
                </c:pt>
                <c:pt idx="28">
                  <c:v>31427</c:v>
                </c:pt>
                <c:pt idx="29">
                  <c:v>32612</c:v>
                </c:pt>
                <c:pt idx="30">
                  <c:v>33417</c:v>
                </c:pt>
                <c:pt idx="31">
                  <c:v>34098</c:v>
                </c:pt>
                <c:pt idx="32">
                  <c:v>34456</c:v>
                </c:pt>
                <c:pt idx="33">
                  <c:v>35614</c:v>
                </c:pt>
                <c:pt idx="34">
                  <c:v>37170</c:v>
                </c:pt>
                <c:pt idx="35">
                  <c:v>38550</c:v>
                </c:pt>
                <c:pt idx="36">
                  <c:v>40109</c:v>
                </c:pt>
                <c:pt idx="37">
                  <c:v>40460</c:v>
                </c:pt>
                <c:pt idx="38">
                  <c:v>41111</c:v>
                </c:pt>
                <c:pt idx="39">
                  <c:v>41618</c:v>
                </c:pt>
                <c:pt idx="40" formatCode="#,##0">
                  <c:v>42791</c:v>
                </c:pt>
                <c:pt idx="41" formatCode="#,##0">
                  <c:v>42813</c:v>
                </c:pt>
                <c:pt idx="42" formatCode="#,##0">
                  <c:v>42800.855871661799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07C-4BB6-BE9B-A802C8437DB0}"/>
            </c:ext>
          </c:extLst>
        </c:ser>
        <c:ser>
          <c:idx val="2"/>
          <c:order val="4"/>
          <c:tx>
            <c:strRef>
              <c:f>'SUNY Degrees'!$G$4</c:f>
              <c:strCache>
                <c:ptCount val="1"/>
                <c:pt idx="0">
                  <c:v>Master's</c:v>
                </c:pt>
              </c:strCache>
            </c:strRef>
          </c:tx>
          <c:marker>
            <c:symbol val="none"/>
          </c:marker>
          <c:cat>
            <c:strRef>
              <c:f>'SUNY Degrees'!$A$5:$A$47</c:f>
              <c:strCache>
                <c:ptCount val="43"/>
                <c:pt idx="0">
                  <c:v>1975-76</c:v>
                </c:pt>
                <c:pt idx="1">
                  <c:v>1976-77</c:v>
                </c:pt>
                <c:pt idx="2">
                  <c:v>1977-78</c:v>
                </c:pt>
                <c:pt idx="3">
                  <c:v>1978-79</c:v>
                </c:pt>
                <c:pt idx="4">
                  <c:v>1979-80</c:v>
                </c:pt>
                <c:pt idx="5">
                  <c:v>1980-81</c:v>
                </c:pt>
                <c:pt idx="6">
                  <c:v>1981-82</c:v>
                </c:pt>
                <c:pt idx="7">
                  <c:v>1982-83</c:v>
                </c:pt>
                <c:pt idx="8">
                  <c:v>1983-84</c:v>
                </c:pt>
                <c:pt idx="9">
                  <c:v>1984-85</c:v>
                </c:pt>
                <c:pt idx="10">
                  <c:v>1985-86</c:v>
                </c:pt>
                <c:pt idx="11">
                  <c:v>1986-87</c:v>
                </c:pt>
                <c:pt idx="12">
                  <c:v>1987-88</c:v>
                </c:pt>
                <c:pt idx="13">
                  <c:v>1988-89</c:v>
                </c:pt>
                <c:pt idx="14">
                  <c:v>1989-90</c:v>
                </c:pt>
                <c:pt idx="15">
                  <c:v>1990-91</c:v>
                </c:pt>
                <c:pt idx="16">
                  <c:v>1991-92</c:v>
                </c:pt>
                <c:pt idx="17">
                  <c:v>1992-93</c:v>
                </c:pt>
                <c:pt idx="18">
                  <c:v>1993-94</c:v>
                </c:pt>
                <c:pt idx="19">
                  <c:v>1994-95</c:v>
                </c:pt>
                <c:pt idx="20">
                  <c:v>1995-96</c:v>
                </c:pt>
                <c:pt idx="21">
                  <c:v>1996-97</c:v>
                </c:pt>
                <c:pt idx="22">
                  <c:v>1997-98</c:v>
                </c:pt>
                <c:pt idx="23">
                  <c:v>1998-99</c:v>
                </c:pt>
                <c:pt idx="24">
                  <c:v>1999-00</c:v>
                </c:pt>
                <c:pt idx="25">
                  <c:v>2000-01</c:v>
                </c:pt>
                <c:pt idx="26">
                  <c:v>2001-02</c:v>
                </c:pt>
                <c:pt idx="27">
                  <c:v>2002-03</c:v>
                </c:pt>
                <c:pt idx="28">
                  <c:v>2003-04</c:v>
                </c:pt>
                <c:pt idx="29">
                  <c:v>2004-05</c:v>
                </c:pt>
                <c:pt idx="30">
                  <c:v>2005-06</c:v>
                </c:pt>
                <c:pt idx="31">
                  <c:v>2006-07</c:v>
                </c:pt>
                <c:pt idx="32">
                  <c:v>2007-08</c:v>
                </c:pt>
                <c:pt idx="33">
                  <c:v>2008-09</c:v>
                </c:pt>
                <c:pt idx="34">
                  <c:v>2009-10</c:v>
                </c:pt>
                <c:pt idx="35">
                  <c:v>2010-11</c:v>
                </c:pt>
                <c:pt idx="36">
                  <c:v>2011-12</c:v>
                </c:pt>
                <c:pt idx="37">
                  <c:v>2012-13</c:v>
                </c:pt>
                <c:pt idx="38">
                  <c:v>2013-14</c:v>
                </c:pt>
                <c:pt idx="39">
                  <c:v>2014-15</c:v>
                </c:pt>
                <c:pt idx="40">
                  <c:v>2015-16</c:v>
                </c:pt>
                <c:pt idx="41">
                  <c:v>2016-17</c:v>
                </c:pt>
                <c:pt idx="42">
                  <c:v>2017-18*</c:v>
                </c:pt>
              </c:strCache>
            </c:strRef>
          </c:cat>
          <c:val>
            <c:numRef>
              <c:f>'SUNY Degrees'!$G$5:$G$47</c:f>
              <c:numCache>
                <c:formatCode>#,##0;\-##,##0;"-"</c:formatCode>
                <c:ptCount val="43"/>
                <c:pt idx="0">
                  <c:v>7733</c:v>
                </c:pt>
                <c:pt idx="1">
                  <c:v>7703</c:v>
                </c:pt>
                <c:pt idx="2">
                  <c:v>6510</c:v>
                </c:pt>
                <c:pt idx="3">
                  <c:v>6316</c:v>
                </c:pt>
                <c:pt idx="4">
                  <c:v>5917</c:v>
                </c:pt>
                <c:pt idx="5">
                  <c:v>5677</c:v>
                </c:pt>
                <c:pt idx="6">
                  <c:v>5836</c:v>
                </c:pt>
                <c:pt idx="7">
                  <c:v>5757</c:v>
                </c:pt>
                <c:pt idx="8">
                  <c:v>5557</c:v>
                </c:pt>
                <c:pt idx="9">
                  <c:v>5493</c:v>
                </c:pt>
                <c:pt idx="10">
                  <c:v>5486</c:v>
                </c:pt>
                <c:pt idx="11">
                  <c:v>5595</c:v>
                </c:pt>
                <c:pt idx="12">
                  <c:v>6185</c:v>
                </c:pt>
                <c:pt idx="13">
                  <c:v>6704</c:v>
                </c:pt>
                <c:pt idx="14">
                  <c:v>7027</c:v>
                </c:pt>
                <c:pt idx="15">
                  <c:v>7515</c:v>
                </c:pt>
                <c:pt idx="16">
                  <c:v>8098</c:v>
                </c:pt>
                <c:pt idx="17">
                  <c:v>8535</c:v>
                </c:pt>
                <c:pt idx="18">
                  <c:v>8240</c:v>
                </c:pt>
                <c:pt idx="19">
                  <c:v>8133</c:v>
                </c:pt>
                <c:pt idx="20">
                  <c:v>8046</c:v>
                </c:pt>
                <c:pt idx="21">
                  <c:v>8174</c:v>
                </c:pt>
                <c:pt idx="22">
                  <c:v>8016</c:v>
                </c:pt>
                <c:pt idx="23">
                  <c:v>7795</c:v>
                </c:pt>
                <c:pt idx="24">
                  <c:v>8039</c:v>
                </c:pt>
                <c:pt idx="25">
                  <c:v>7929</c:v>
                </c:pt>
                <c:pt idx="26">
                  <c:v>8827</c:v>
                </c:pt>
                <c:pt idx="27">
                  <c:v>10265</c:v>
                </c:pt>
                <c:pt idx="28">
                  <c:v>11277</c:v>
                </c:pt>
                <c:pt idx="29">
                  <c:v>10501</c:v>
                </c:pt>
                <c:pt idx="30">
                  <c:v>10528</c:v>
                </c:pt>
                <c:pt idx="31">
                  <c:v>10124</c:v>
                </c:pt>
                <c:pt idx="32">
                  <c:v>10046</c:v>
                </c:pt>
                <c:pt idx="33">
                  <c:v>10168</c:v>
                </c:pt>
                <c:pt idx="34">
                  <c:v>10399</c:v>
                </c:pt>
                <c:pt idx="35">
                  <c:v>10689</c:v>
                </c:pt>
                <c:pt idx="36">
                  <c:v>10788</c:v>
                </c:pt>
                <c:pt idx="37">
                  <c:v>10379</c:v>
                </c:pt>
                <c:pt idx="38">
                  <c:v>10353</c:v>
                </c:pt>
                <c:pt idx="39">
                  <c:v>10930</c:v>
                </c:pt>
                <c:pt idx="40" formatCode="#,##0">
                  <c:v>10740</c:v>
                </c:pt>
                <c:pt idx="41" formatCode="#,##0">
                  <c:v>10846</c:v>
                </c:pt>
                <c:pt idx="42" formatCode="#,##0">
                  <c:v>10842.923476141448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07C-4BB6-BE9B-A802C8437DB0}"/>
            </c:ext>
          </c:extLst>
        </c:ser>
        <c:ser>
          <c:idx val="4"/>
          <c:order val="5"/>
          <c:tx>
            <c:strRef>
              <c:f>'SUNY Degrees'!$D$4</c:f>
              <c:strCache>
                <c:ptCount val="1"/>
                <c:pt idx="0">
                  <c:v>Undergraduate Certificates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cat>
            <c:strRef>
              <c:f>'SUNY Degrees'!$A$5:$A$47</c:f>
              <c:strCache>
                <c:ptCount val="43"/>
                <c:pt idx="0">
                  <c:v>1975-76</c:v>
                </c:pt>
                <c:pt idx="1">
                  <c:v>1976-77</c:v>
                </c:pt>
                <c:pt idx="2">
                  <c:v>1977-78</c:v>
                </c:pt>
                <c:pt idx="3">
                  <c:v>1978-79</c:v>
                </c:pt>
                <c:pt idx="4">
                  <c:v>1979-80</c:v>
                </c:pt>
                <c:pt idx="5">
                  <c:v>1980-81</c:v>
                </c:pt>
                <c:pt idx="6">
                  <c:v>1981-82</c:v>
                </c:pt>
                <c:pt idx="7">
                  <c:v>1982-83</c:v>
                </c:pt>
                <c:pt idx="8">
                  <c:v>1983-84</c:v>
                </c:pt>
                <c:pt idx="9">
                  <c:v>1984-85</c:v>
                </c:pt>
                <c:pt idx="10">
                  <c:v>1985-86</c:v>
                </c:pt>
                <c:pt idx="11">
                  <c:v>1986-87</c:v>
                </c:pt>
                <c:pt idx="12">
                  <c:v>1987-88</c:v>
                </c:pt>
                <c:pt idx="13">
                  <c:v>1988-89</c:v>
                </c:pt>
                <c:pt idx="14">
                  <c:v>1989-90</c:v>
                </c:pt>
                <c:pt idx="15">
                  <c:v>1990-91</c:v>
                </c:pt>
                <c:pt idx="16">
                  <c:v>1991-92</c:v>
                </c:pt>
                <c:pt idx="17">
                  <c:v>1992-93</c:v>
                </c:pt>
                <c:pt idx="18">
                  <c:v>1993-94</c:v>
                </c:pt>
                <c:pt idx="19">
                  <c:v>1994-95</c:v>
                </c:pt>
                <c:pt idx="20">
                  <c:v>1995-96</c:v>
                </c:pt>
                <c:pt idx="21">
                  <c:v>1996-97</c:v>
                </c:pt>
                <c:pt idx="22">
                  <c:v>1997-98</c:v>
                </c:pt>
                <c:pt idx="23">
                  <c:v>1998-99</c:v>
                </c:pt>
                <c:pt idx="24">
                  <c:v>1999-00</c:v>
                </c:pt>
                <c:pt idx="25">
                  <c:v>2000-01</c:v>
                </c:pt>
                <c:pt idx="26">
                  <c:v>2001-02</c:v>
                </c:pt>
                <c:pt idx="27">
                  <c:v>2002-03</c:v>
                </c:pt>
                <c:pt idx="28">
                  <c:v>2003-04</c:v>
                </c:pt>
                <c:pt idx="29">
                  <c:v>2004-05</c:v>
                </c:pt>
                <c:pt idx="30">
                  <c:v>2005-06</c:v>
                </c:pt>
                <c:pt idx="31">
                  <c:v>2006-07</c:v>
                </c:pt>
                <c:pt idx="32">
                  <c:v>2007-08</c:v>
                </c:pt>
                <c:pt idx="33">
                  <c:v>2008-09</c:v>
                </c:pt>
                <c:pt idx="34">
                  <c:v>2009-10</c:v>
                </c:pt>
                <c:pt idx="35">
                  <c:v>2010-11</c:v>
                </c:pt>
                <c:pt idx="36">
                  <c:v>2011-12</c:v>
                </c:pt>
                <c:pt idx="37">
                  <c:v>2012-13</c:v>
                </c:pt>
                <c:pt idx="38">
                  <c:v>2013-14</c:v>
                </c:pt>
                <c:pt idx="39">
                  <c:v>2014-15</c:v>
                </c:pt>
                <c:pt idx="40">
                  <c:v>2015-16</c:v>
                </c:pt>
                <c:pt idx="41">
                  <c:v>2016-17</c:v>
                </c:pt>
                <c:pt idx="42">
                  <c:v>2017-18*</c:v>
                </c:pt>
              </c:strCache>
            </c:strRef>
          </c:cat>
          <c:val>
            <c:numRef>
              <c:f>'SUNY Degrees'!$D$5:$D$47</c:f>
              <c:numCache>
                <c:formatCode>#,##0;\-##,##0;"-"</c:formatCode>
                <c:ptCount val="43"/>
                <c:pt idx="0">
                  <c:v>2615</c:v>
                </c:pt>
                <c:pt idx="1">
                  <c:v>2501</c:v>
                </c:pt>
                <c:pt idx="2">
                  <c:v>2532</c:v>
                </c:pt>
                <c:pt idx="3">
                  <c:v>2567</c:v>
                </c:pt>
                <c:pt idx="4">
                  <c:v>2597</c:v>
                </c:pt>
                <c:pt idx="5">
                  <c:v>3142</c:v>
                </c:pt>
                <c:pt idx="6">
                  <c:v>2813</c:v>
                </c:pt>
                <c:pt idx="7">
                  <c:v>2741</c:v>
                </c:pt>
                <c:pt idx="8">
                  <c:v>2593</c:v>
                </c:pt>
                <c:pt idx="9">
                  <c:v>3038</c:v>
                </c:pt>
                <c:pt idx="10">
                  <c:v>2541</c:v>
                </c:pt>
                <c:pt idx="11">
                  <c:v>2143</c:v>
                </c:pt>
                <c:pt idx="12">
                  <c:v>1924</c:v>
                </c:pt>
                <c:pt idx="13">
                  <c:v>1718</c:v>
                </c:pt>
                <c:pt idx="14">
                  <c:v>1696</c:v>
                </c:pt>
                <c:pt idx="15">
                  <c:v>1867</c:v>
                </c:pt>
                <c:pt idx="16">
                  <c:v>1910</c:v>
                </c:pt>
                <c:pt idx="17">
                  <c:v>2079</c:v>
                </c:pt>
                <c:pt idx="18">
                  <c:v>2040</c:v>
                </c:pt>
                <c:pt idx="19">
                  <c:v>2138</c:v>
                </c:pt>
                <c:pt idx="20">
                  <c:v>1934</c:v>
                </c:pt>
                <c:pt idx="21">
                  <c:v>1938</c:v>
                </c:pt>
                <c:pt idx="22">
                  <c:v>1773</c:v>
                </c:pt>
                <c:pt idx="23">
                  <c:v>1943</c:v>
                </c:pt>
                <c:pt idx="24">
                  <c:v>1901</c:v>
                </c:pt>
                <c:pt idx="25">
                  <c:v>1932</c:v>
                </c:pt>
                <c:pt idx="26">
                  <c:v>1765</c:v>
                </c:pt>
                <c:pt idx="27">
                  <c:v>1907</c:v>
                </c:pt>
                <c:pt idx="28">
                  <c:v>1974</c:v>
                </c:pt>
                <c:pt idx="29">
                  <c:v>1875</c:v>
                </c:pt>
                <c:pt idx="30">
                  <c:v>1904</c:v>
                </c:pt>
                <c:pt idx="31">
                  <c:v>1970</c:v>
                </c:pt>
                <c:pt idx="32">
                  <c:v>1963</c:v>
                </c:pt>
                <c:pt idx="33">
                  <c:v>1904</c:v>
                </c:pt>
                <c:pt idx="34">
                  <c:v>2442</c:v>
                </c:pt>
                <c:pt idx="35">
                  <c:v>2622</c:v>
                </c:pt>
                <c:pt idx="36">
                  <c:v>2708</c:v>
                </c:pt>
                <c:pt idx="37">
                  <c:v>2685</c:v>
                </c:pt>
                <c:pt idx="38">
                  <c:v>2711</c:v>
                </c:pt>
                <c:pt idx="39">
                  <c:v>2717</c:v>
                </c:pt>
                <c:pt idx="40" formatCode="#,##0">
                  <c:v>2722</c:v>
                </c:pt>
                <c:pt idx="41" formatCode="#,##0">
                  <c:v>2694</c:v>
                </c:pt>
                <c:pt idx="42" formatCode="#,##0">
                  <c:v>2693.2358330006514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07C-4BB6-BE9B-A802C8437DB0}"/>
            </c:ext>
          </c:extLst>
        </c:ser>
        <c:ser>
          <c:idx val="6"/>
          <c:order val="6"/>
          <c:tx>
            <c:strRef>
              <c:f>'SUNY Degrees'!$H$4</c:f>
              <c:strCache>
                <c:ptCount val="1"/>
                <c:pt idx="0">
                  <c:v>Doctoral</c:v>
                </c:pt>
              </c:strCache>
            </c:strRef>
          </c:tx>
          <c:spPr>
            <a:ln>
              <a:solidFill>
                <a:srgbClr val="A20000"/>
              </a:solidFill>
            </a:ln>
          </c:spPr>
          <c:marker>
            <c:symbol val="none"/>
          </c:marker>
          <c:cat>
            <c:strRef>
              <c:f>'SUNY Degrees'!$A$5:$A$47</c:f>
              <c:strCache>
                <c:ptCount val="43"/>
                <c:pt idx="0">
                  <c:v>1975-76</c:v>
                </c:pt>
                <c:pt idx="1">
                  <c:v>1976-77</c:v>
                </c:pt>
                <c:pt idx="2">
                  <c:v>1977-78</c:v>
                </c:pt>
                <c:pt idx="3">
                  <c:v>1978-79</c:v>
                </c:pt>
                <c:pt idx="4">
                  <c:v>1979-80</c:v>
                </c:pt>
                <c:pt idx="5">
                  <c:v>1980-81</c:v>
                </c:pt>
                <c:pt idx="6">
                  <c:v>1981-82</c:v>
                </c:pt>
                <c:pt idx="7">
                  <c:v>1982-83</c:v>
                </c:pt>
                <c:pt idx="8">
                  <c:v>1983-84</c:v>
                </c:pt>
                <c:pt idx="9">
                  <c:v>1984-85</c:v>
                </c:pt>
                <c:pt idx="10">
                  <c:v>1985-86</c:v>
                </c:pt>
                <c:pt idx="11">
                  <c:v>1986-87</c:v>
                </c:pt>
                <c:pt idx="12">
                  <c:v>1987-88</c:v>
                </c:pt>
                <c:pt idx="13">
                  <c:v>1988-89</c:v>
                </c:pt>
                <c:pt idx="14">
                  <c:v>1989-90</c:v>
                </c:pt>
                <c:pt idx="15">
                  <c:v>1990-91</c:v>
                </c:pt>
                <c:pt idx="16">
                  <c:v>1991-92</c:v>
                </c:pt>
                <c:pt idx="17">
                  <c:v>1992-93</c:v>
                </c:pt>
                <c:pt idx="18">
                  <c:v>1993-94</c:v>
                </c:pt>
                <c:pt idx="19">
                  <c:v>1994-95</c:v>
                </c:pt>
                <c:pt idx="20">
                  <c:v>1995-96</c:v>
                </c:pt>
                <c:pt idx="21">
                  <c:v>1996-97</c:v>
                </c:pt>
                <c:pt idx="22">
                  <c:v>1997-98</c:v>
                </c:pt>
                <c:pt idx="23">
                  <c:v>1998-99</c:v>
                </c:pt>
                <c:pt idx="24">
                  <c:v>1999-00</c:v>
                </c:pt>
                <c:pt idx="25">
                  <c:v>2000-01</c:v>
                </c:pt>
                <c:pt idx="26">
                  <c:v>2001-02</c:v>
                </c:pt>
                <c:pt idx="27">
                  <c:v>2002-03</c:v>
                </c:pt>
                <c:pt idx="28">
                  <c:v>2003-04</c:v>
                </c:pt>
                <c:pt idx="29">
                  <c:v>2004-05</c:v>
                </c:pt>
                <c:pt idx="30">
                  <c:v>2005-06</c:v>
                </c:pt>
                <c:pt idx="31">
                  <c:v>2006-07</c:v>
                </c:pt>
                <c:pt idx="32">
                  <c:v>2007-08</c:v>
                </c:pt>
                <c:pt idx="33">
                  <c:v>2008-09</c:v>
                </c:pt>
                <c:pt idx="34">
                  <c:v>2009-10</c:v>
                </c:pt>
                <c:pt idx="35">
                  <c:v>2010-11</c:v>
                </c:pt>
                <c:pt idx="36">
                  <c:v>2011-12</c:v>
                </c:pt>
                <c:pt idx="37">
                  <c:v>2012-13</c:v>
                </c:pt>
                <c:pt idx="38">
                  <c:v>2013-14</c:v>
                </c:pt>
                <c:pt idx="39">
                  <c:v>2014-15</c:v>
                </c:pt>
                <c:pt idx="40">
                  <c:v>2015-16</c:v>
                </c:pt>
                <c:pt idx="41">
                  <c:v>2016-17</c:v>
                </c:pt>
                <c:pt idx="42">
                  <c:v>2017-18*</c:v>
                </c:pt>
              </c:strCache>
            </c:strRef>
          </c:cat>
          <c:val>
            <c:numRef>
              <c:f>'SUNY Degrees'!$H$5:$H$47</c:f>
              <c:numCache>
                <c:formatCode>#,##0;\-##,##0;"-"</c:formatCode>
                <c:ptCount val="43"/>
                <c:pt idx="0">
                  <c:v>821</c:v>
                </c:pt>
                <c:pt idx="1">
                  <c:v>764</c:v>
                </c:pt>
                <c:pt idx="2">
                  <c:v>819</c:v>
                </c:pt>
                <c:pt idx="3">
                  <c:v>831</c:v>
                </c:pt>
                <c:pt idx="4">
                  <c:v>805</c:v>
                </c:pt>
                <c:pt idx="5">
                  <c:v>757</c:v>
                </c:pt>
                <c:pt idx="6">
                  <c:v>824</c:v>
                </c:pt>
                <c:pt idx="7">
                  <c:v>809</c:v>
                </c:pt>
                <c:pt idx="8">
                  <c:v>835</c:v>
                </c:pt>
                <c:pt idx="9">
                  <c:v>790</c:v>
                </c:pt>
                <c:pt idx="10">
                  <c:v>806</c:v>
                </c:pt>
                <c:pt idx="11">
                  <c:v>776</c:v>
                </c:pt>
                <c:pt idx="12">
                  <c:v>906</c:v>
                </c:pt>
                <c:pt idx="13">
                  <c:v>859</c:v>
                </c:pt>
                <c:pt idx="14">
                  <c:v>897</c:v>
                </c:pt>
                <c:pt idx="15">
                  <c:v>947</c:v>
                </c:pt>
                <c:pt idx="16">
                  <c:v>953</c:v>
                </c:pt>
                <c:pt idx="17">
                  <c:v>1071</c:v>
                </c:pt>
                <c:pt idx="18">
                  <c:v>1077</c:v>
                </c:pt>
                <c:pt idx="19">
                  <c:v>1082</c:v>
                </c:pt>
                <c:pt idx="20">
                  <c:v>1103</c:v>
                </c:pt>
                <c:pt idx="21">
                  <c:v>1042</c:v>
                </c:pt>
                <c:pt idx="22">
                  <c:v>1029</c:v>
                </c:pt>
                <c:pt idx="23">
                  <c:v>968</c:v>
                </c:pt>
                <c:pt idx="24">
                  <c:v>1021</c:v>
                </c:pt>
                <c:pt idx="25">
                  <c:v>971</c:v>
                </c:pt>
                <c:pt idx="26">
                  <c:v>932</c:v>
                </c:pt>
                <c:pt idx="27">
                  <c:v>1037</c:v>
                </c:pt>
                <c:pt idx="28">
                  <c:v>1053</c:v>
                </c:pt>
                <c:pt idx="29">
                  <c:v>1046</c:v>
                </c:pt>
                <c:pt idx="30">
                  <c:v>1078</c:v>
                </c:pt>
                <c:pt idx="31">
                  <c:v>1129</c:v>
                </c:pt>
                <c:pt idx="32">
                  <c:v>1164</c:v>
                </c:pt>
                <c:pt idx="33">
                  <c:v>1084</c:v>
                </c:pt>
                <c:pt idx="34">
                  <c:v>1110</c:v>
                </c:pt>
                <c:pt idx="35">
                  <c:v>1145</c:v>
                </c:pt>
                <c:pt idx="36">
                  <c:v>1179</c:v>
                </c:pt>
                <c:pt idx="37">
                  <c:v>1176</c:v>
                </c:pt>
                <c:pt idx="38">
                  <c:v>1263</c:v>
                </c:pt>
                <c:pt idx="39">
                  <c:v>1267</c:v>
                </c:pt>
                <c:pt idx="40" formatCode="#,##0">
                  <c:v>1216</c:v>
                </c:pt>
                <c:pt idx="41" formatCode="#,##0">
                  <c:v>1230</c:v>
                </c:pt>
                <c:pt idx="42" formatCode="#,##0">
                  <c:v>1229.6511041539723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07C-4BB6-BE9B-A802C8437DB0}"/>
            </c:ext>
          </c:extLst>
        </c:ser>
        <c:ser>
          <c:idx val="7"/>
          <c:order val="7"/>
          <c:tx>
            <c:strRef>
              <c:f>'SUNY Degrees'!$I$4</c:f>
              <c:strCache>
                <c:ptCount val="1"/>
                <c:pt idx="0">
                  <c:v>First Professional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cat>
            <c:strRef>
              <c:f>'SUNY Degrees'!$A$5:$A$47</c:f>
              <c:strCache>
                <c:ptCount val="43"/>
                <c:pt idx="0">
                  <c:v>1975-76</c:v>
                </c:pt>
                <c:pt idx="1">
                  <c:v>1976-77</c:v>
                </c:pt>
                <c:pt idx="2">
                  <c:v>1977-78</c:v>
                </c:pt>
                <c:pt idx="3">
                  <c:v>1978-79</c:v>
                </c:pt>
                <c:pt idx="4">
                  <c:v>1979-80</c:v>
                </c:pt>
                <c:pt idx="5">
                  <c:v>1980-81</c:v>
                </c:pt>
                <c:pt idx="6">
                  <c:v>1981-82</c:v>
                </c:pt>
                <c:pt idx="7">
                  <c:v>1982-83</c:v>
                </c:pt>
                <c:pt idx="8">
                  <c:v>1983-84</c:v>
                </c:pt>
                <c:pt idx="9">
                  <c:v>1984-85</c:v>
                </c:pt>
                <c:pt idx="10">
                  <c:v>1985-86</c:v>
                </c:pt>
                <c:pt idx="11">
                  <c:v>1986-87</c:v>
                </c:pt>
                <c:pt idx="12">
                  <c:v>1987-88</c:v>
                </c:pt>
                <c:pt idx="13">
                  <c:v>1988-89</c:v>
                </c:pt>
                <c:pt idx="14">
                  <c:v>1989-90</c:v>
                </c:pt>
                <c:pt idx="15">
                  <c:v>1990-91</c:v>
                </c:pt>
                <c:pt idx="16">
                  <c:v>1991-92</c:v>
                </c:pt>
                <c:pt idx="17">
                  <c:v>1992-93</c:v>
                </c:pt>
                <c:pt idx="18">
                  <c:v>1993-94</c:v>
                </c:pt>
                <c:pt idx="19">
                  <c:v>1994-95</c:v>
                </c:pt>
                <c:pt idx="20">
                  <c:v>1995-96</c:v>
                </c:pt>
                <c:pt idx="21">
                  <c:v>1996-97</c:v>
                </c:pt>
                <c:pt idx="22">
                  <c:v>1997-98</c:v>
                </c:pt>
                <c:pt idx="23">
                  <c:v>1998-99</c:v>
                </c:pt>
                <c:pt idx="24">
                  <c:v>1999-00</c:v>
                </c:pt>
                <c:pt idx="25">
                  <c:v>2000-01</c:v>
                </c:pt>
                <c:pt idx="26">
                  <c:v>2001-02</c:v>
                </c:pt>
                <c:pt idx="27">
                  <c:v>2002-03</c:v>
                </c:pt>
                <c:pt idx="28">
                  <c:v>2003-04</c:v>
                </c:pt>
                <c:pt idx="29">
                  <c:v>2004-05</c:v>
                </c:pt>
                <c:pt idx="30">
                  <c:v>2005-06</c:v>
                </c:pt>
                <c:pt idx="31">
                  <c:v>2006-07</c:v>
                </c:pt>
                <c:pt idx="32">
                  <c:v>2007-08</c:v>
                </c:pt>
                <c:pt idx="33">
                  <c:v>2008-09</c:v>
                </c:pt>
                <c:pt idx="34">
                  <c:v>2009-10</c:v>
                </c:pt>
                <c:pt idx="35">
                  <c:v>2010-11</c:v>
                </c:pt>
                <c:pt idx="36">
                  <c:v>2011-12</c:v>
                </c:pt>
                <c:pt idx="37">
                  <c:v>2012-13</c:v>
                </c:pt>
                <c:pt idx="38">
                  <c:v>2013-14</c:v>
                </c:pt>
                <c:pt idx="39">
                  <c:v>2014-15</c:v>
                </c:pt>
                <c:pt idx="40">
                  <c:v>2015-16</c:v>
                </c:pt>
                <c:pt idx="41">
                  <c:v>2016-17</c:v>
                </c:pt>
                <c:pt idx="42">
                  <c:v>2017-18*</c:v>
                </c:pt>
              </c:strCache>
            </c:strRef>
          </c:cat>
          <c:val>
            <c:numRef>
              <c:f>'SUNY Degrees'!$I$5:$I$47</c:f>
              <c:numCache>
                <c:formatCode>#,##0;\-##,##0;"-"</c:formatCode>
                <c:ptCount val="43"/>
                <c:pt idx="0">
                  <c:v>954</c:v>
                </c:pt>
                <c:pt idx="1">
                  <c:v>941</c:v>
                </c:pt>
                <c:pt idx="2">
                  <c:v>995</c:v>
                </c:pt>
                <c:pt idx="3">
                  <c:v>967</c:v>
                </c:pt>
                <c:pt idx="4">
                  <c:v>1033</c:v>
                </c:pt>
                <c:pt idx="5">
                  <c:v>1065</c:v>
                </c:pt>
                <c:pt idx="6">
                  <c:v>1108</c:v>
                </c:pt>
                <c:pt idx="7">
                  <c:v>1105</c:v>
                </c:pt>
                <c:pt idx="8">
                  <c:v>1108</c:v>
                </c:pt>
                <c:pt idx="9">
                  <c:v>1108</c:v>
                </c:pt>
                <c:pt idx="10">
                  <c:v>1103</c:v>
                </c:pt>
                <c:pt idx="11">
                  <c:v>1143</c:v>
                </c:pt>
                <c:pt idx="12">
                  <c:v>1114</c:v>
                </c:pt>
                <c:pt idx="13">
                  <c:v>1132</c:v>
                </c:pt>
                <c:pt idx="14">
                  <c:v>1056</c:v>
                </c:pt>
                <c:pt idx="15">
                  <c:v>1139</c:v>
                </c:pt>
                <c:pt idx="16">
                  <c:v>1093</c:v>
                </c:pt>
                <c:pt idx="17">
                  <c:v>1100</c:v>
                </c:pt>
                <c:pt idx="18">
                  <c:v>1096</c:v>
                </c:pt>
                <c:pt idx="19">
                  <c:v>1034</c:v>
                </c:pt>
                <c:pt idx="20">
                  <c:v>1138</c:v>
                </c:pt>
                <c:pt idx="21">
                  <c:v>1088</c:v>
                </c:pt>
                <c:pt idx="22">
                  <c:v>1125</c:v>
                </c:pt>
                <c:pt idx="23">
                  <c:v>1076</c:v>
                </c:pt>
                <c:pt idx="24">
                  <c:v>1063</c:v>
                </c:pt>
                <c:pt idx="25">
                  <c:v>1113</c:v>
                </c:pt>
                <c:pt idx="26">
                  <c:v>1175</c:v>
                </c:pt>
                <c:pt idx="27">
                  <c:v>1199</c:v>
                </c:pt>
                <c:pt idx="28">
                  <c:v>1211</c:v>
                </c:pt>
                <c:pt idx="29">
                  <c:v>1334</c:v>
                </c:pt>
                <c:pt idx="30">
                  <c:v>1387</c:v>
                </c:pt>
                <c:pt idx="31">
                  <c:v>1346</c:v>
                </c:pt>
                <c:pt idx="32">
                  <c:v>1384</c:v>
                </c:pt>
                <c:pt idx="33">
                  <c:v>1454</c:v>
                </c:pt>
                <c:pt idx="34">
                  <c:v>1426</c:v>
                </c:pt>
                <c:pt idx="35">
                  <c:v>1462</c:v>
                </c:pt>
                <c:pt idx="36">
                  <c:v>1438</c:v>
                </c:pt>
                <c:pt idx="37">
                  <c:v>1494</c:v>
                </c:pt>
                <c:pt idx="38">
                  <c:v>1453</c:v>
                </c:pt>
                <c:pt idx="39">
                  <c:v>1491</c:v>
                </c:pt>
                <c:pt idx="40" formatCode="#,##0">
                  <c:v>1508</c:v>
                </c:pt>
                <c:pt idx="41" formatCode="#,##0">
                  <c:v>1481</c:v>
                </c:pt>
                <c:pt idx="42" formatCode="#,##0">
                  <c:v>1480.5799067089699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B07C-4BB6-BE9B-A802C8437DB0}"/>
            </c:ext>
          </c:extLst>
        </c:ser>
        <c:ser>
          <c:idx val="8"/>
          <c:order val="8"/>
          <c:tx>
            <c:strRef>
              <c:f>'SUNY Degrees'!$J$4</c:f>
              <c:strCache>
                <c:ptCount val="1"/>
                <c:pt idx="0">
                  <c:v>Graduate Certificates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cat>
            <c:strRef>
              <c:f>'SUNY Degrees'!$A$5:$A$47</c:f>
              <c:strCache>
                <c:ptCount val="43"/>
                <c:pt idx="0">
                  <c:v>1975-76</c:v>
                </c:pt>
                <c:pt idx="1">
                  <c:v>1976-77</c:v>
                </c:pt>
                <c:pt idx="2">
                  <c:v>1977-78</c:v>
                </c:pt>
                <c:pt idx="3">
                  <c:v>1978-79</c:v>
                </c:pt>
                <c:pt idx="4">
                  <c:v>1979-80</c:v>
                </c:pt>
                <c:pt idx="5">
                  <c:v>1980-81</c:v>
                </c:pt>
                <c:pt idx="6">
                  <c:v>1981-82</c:v>
                </c:pt>
                <c:pt idx="7">
                  <c:v>1982-83</c:v>
                </c:pt>
                <c:pt idx="8">
                  <c:v>1983-84</c:v>
                </c:pt>
                <c:pt idx="9">
                  <c:v>1984-85</c:v>
                </c:pt>
                <c:pt idx="10">
                  <c:v>1985-86</c:v>
                </c:pt>
                <c:pt idx="11">
                  <c:v>1986-87</c:v>
                </c:pt>
                <c:pt idx="12">
                  <c:v>1987-88</c:v>
                </c:pt>
                <c:pt idx="13">
                  <c:v>1988-89</c:v>
                </c:pt>
                <c:pt idx="14">
                  <c:v>1989-90</c:v>
                </c:pt>
                <c:pt idx="15">
                  <c:v>1990-91</c:v>
                </c:pt>
                <c:pt idx="16">
                  <c:v>1991-92</c:v>
                </c:pt>
                <c:pt idx="17">
                  <c:v>1992-93</c:v>
                </c:pt>
                <c:pt idx="18">
                  <c:v>1993-94</c:v>
                </c:pt>
                <c:pt idx="19">
                  <c:v>1994-95</c:v>
                </c:pt>
                <c:pt idx="20">
                  <c:v>1995-96</c:v>
                </c:pt>
                <c:pt idx="21">
                  <c:v>1996-97</c:v>
                </c:pt>
                <c:pt idx="22">
                  <c:v>1997-98</c:v>
                </c:pt>
                <c:pt idx="23">
                  <c:v>1998-99</c:v>
                </c:pt>
                <c:pt idx="24">
                  <c:v>1999-00</c:v>
                </c:pt>
                <c:pt idx="25">
                  <c:v>2000-01</c:v>
                </c:pt>
                <c:pt idx="26">
                  <c:v>2001-02</c:v>
                </c:pt>
                <c:pt idx="27">
                  <c:v>2002-03</c:v>
                </c:pt>
                <c:pt idx="28">
                  <c:v>2003-04</c:v>
                </c:pt>
                <c:pt idx="29">
                  <c:v>2004-05</c:v>
                </c:pt>
                <c:pt idx="30">
                  <c:v>2005-06</c:v>
                </c:pt>
                <c:pt idx="31">
                  <c:v>2006-07</c:v>
                </c:pt>
                <c:pt idx="32">
                  <c:v>2007-08</c:v>
                </c:pt>
                <c:pt idx="33">
                  <c:v>2008-09</c:v>
                </c:pt>
                <c:pt idx="34">
                  <c:v>2009-10</c:v>
                </c:pt>
                <c:pt idx="35">
                  <c:v>2010-11</c:v>
                </c:pt>
                <c:pt idx="36">
                  <c:v>2011-12</c:v>
                </c:pt>
                <c:pt idx="37">
                  <c:v>2012-13</c:v>
                </c:pt>
                <c:pt idx="38">
                  <c:v>2013-14</c:v>
                </c:pt>
                <c:pt idx="39">
                  <c:v>2014-15</c:v>
                </c:pt>
                <c:pt idx="40">
                  <c:v>2015-16</c:v>
                </c:pt>
                <c:pt idx="41">
                  <c:v>2016-17</c:v>
                </c:pt>
                <c:pt idx="42">
                  <c:v>2017-18*</c:v>
                </c:pt>
              </c:strCache>
            </c:strRef>
          </c:cat>
          <c:val>
            <c:numRef>
              <c:f>'SUNY Degrees'!$J$5:$J$47</c:f>
              <c:numCache>
                <c:formatCode>#,##0;\-##,##0;"-"</c:formatCode>
                <c:ptCount val="43"/>
                <c:pt idx="0">
                  <c:v>278</c:v>
                </c:pt>
                <c:pt idx="1">
                  <c:v>348</c:v>
                </c:pt>
                <c:pt idx="2">
                  <c:v>323</c:v>
                </c:pt>
                <c:pt idx="3">
                  <c:v>336</c:v>
                </c:pt>
                <c:pt idx="4">
                  <c:v>357</c:v>
                </c:pt>
                <c:pt idx="5">
                  <c:v>369</c:v>
                </c:pt>
                <c:pt idx="6">
                  <c:v>358</c:v>
                </c:pt>
                <c:pt idx="7">
                  <c:v>380</c:v>
                </c:pt>
                <c:pt idx="8">
                  <c:v>372</c:v>
                </c:pt>
                <c:pt idx="9">
                  <c:v>340</c:v>
                </c:pt>
                <c:pt idx="10">
                  <c:v>359</c:v>
                </c:pt>
                <c:pt idx="11">
                  <c:v>368</c:v>
                </c:pt>
                <c:pt idx="12">
                  <c:v>415</c:v>
                </c:pt>
                <c:pt idx="13">
                  <c:v>399</c:v>
                </c:pt>
                <c:pt idx="14">
                  <c:v>456</c:v>
                </c:pt>
                <c:pt idx="15">
                  <c:v>454</c:v>
                </c:pt>
                <c:pt idx="16">
                  <c:v>471</c:v>
                </c:pt>
                <c:pt idx="17">
                  <c:v>478</c:v>
                </c:pt>
                <c:pt idx="18">
                  <c:v>524</c:v>
                </c:pt>
                <c:pt idx="19">
                  <c:v>588</c:v>
                </c:pt>
                <c:pt idx="20">
                  <c:v>553</c:v>
                </c:pt>
                <c:pt idx="21">
                  <c:v>622</c:v>
                </c:pt>
                <c:pt idx="22">
                  <c:v>567</c:v>
                </c:pt>
                <c:pt idx="23">
                  <c:v>583</c:v>
                </c:pt>
                <c:pt idx="24">
                  <c:v>581</c:v>
                </c:pt>
                <c:pt idx="25">
                  <c:v>671</c:v>
                </c:pt>
                <c:pt idx="26">
                  <c:v>796</c:v>
                </c:pt>
                <c:pt idx="27">
                  <c:v>795</c:v>
                </c:pt>
                <c:pt idx="28">
                  <c:v>993</c:v>
                </c:pt>
                <c:pt idx="29">
                  <c:v>1032</c:v>
                </c:pt>
                <c:pt idx="30">
                  <c:v>1173</c:v>
                </c:pt>
                <c:pt idx="31">
                  <c:v>839</c:v>
                </c:pt>
                <c:pt idx="32">
                  <c:v>845</c:v>
                </c:pt>
                <c:pt idx="33">
                  <c:v>945</c:v>
                </c:pt>
                <c:pt idx="34">
                  <c:v>979</c:v>
                </c:pt>
                <c:pt idx="35">
                  <c:v>1001</c:v>
                </c:pt>
                <c:pt idx="36">
                  <c:v>1091</c:v>
                </c:pt>
                <c:pt idx="37">
                  <c:v>936</c:v>
                </c:pt>
                <c:pt idx="38">
                  <c:v>1013</c:v>
                </c:pt>
                <c:pt idx="39">
                  <c:v>1075</c:v>
                </c:pt>
                <c:pt idx="40" formatCode="#,##0">
                  <c:v>1141</c:v>
                </c:pt>
                <c:pt idx="41" formatCode="#,##0">
                  <c:v>1181</c:v>
                </c:pt>
                <c:pt idx="42" formatCode="#,##0">
                  <c:v>1180.6650032567813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B07C-4BB6-BE9B-A802C8437D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5773376"/>
        <c:axId val="435773768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'SUNY Degrees'!$B$4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cat>
                  <c:strRef>
                    <c:extLst>
                      <c:ext uri="{02D57815-91ED-43cb-92C2-25804820EDAC}">
                        <c15:formulaRef>
                          <c15:sqref>'SUNY Degrees'!$A$5:$A$47</c15:sqref>
                        </c15:formulaRef>
                      </c:ext>
                    </c:extLst>
                    <c:strCache>
                      <c:ptCount val="43"/>
                      <c:pt idx="0">
                        <c:v>1975-76</c:v>
                      </c:pt>
                      <c:pt idx="1">
                        <c:v>1976-77</c:v>
                      </c:pt>
                      <c:pt idx="2">
                        <c:v>1977-78</c:v>
                      </c:pt>
                      <c:pt idx="3">
                        <c:v>1978-79</c:v>
                      </c:pt>
                      <c:pt idx="4">
                        <c:v>1979-80</c:v>
                      </c:pt>
                      <c:pt idx="5">
                        <c:v>1980-81</c:v>
                      </c:pt>
                      <c:pt idx="6">
                        <c:v>1981-82</c:v>
                      </c:pt>
                      <c:pt idx="7">
                        <c:v>1982-83</c:v>
                      </c:pt>
                      <c:pt idx="8">
                        <c:v>1983-84</c:v>
                      </c:pt>
                      <c:pt idx="9">
                        <c:v>1984-85</c:v>
                      </c:pt>
                      <c:pt idx="10">
                        <c:v>1985-86</c:v>
                      </c:pt>
                      <c:pt idx="11">
                        <c:v>1986-87</c:v>
                      </c:pt>
                      <c:pt idx="12">
                        <c:v>1987-88</c:v>
                      </c:pt>
                      <c:pt idx="13">
                        <c:v>1988-89</c:v>
                      </c:pt>
                      <c:pt idx="14">
                        <c:v>1989-90</c:v>
                      </c:pt>
                      <c:pt idx="15">
                        <c:v>1990-91</c:v>
                      </c:pt>
                      <c:pt idx="16">
                        <c:v>1991-92</c:v>
                      </c:pt>
                      <c:pt idx="17">
                        <c:v>1992-93</c:v>
                      </c:pt>
                      <c:pt idx="18">
                        <c:v>1993-94</c:v>
                      </c:pt>
                      <c:pt idx="19">
                        <c:v>1994-95</c:v>
                      </c:pt>
                      <c:pt idx="20">
                        <c:v>1995-96</c:v>
                      </c:pt>
                      <c:pt idx="21">
                        <c:v>1996-97</c:v>
                      </c:pt>
                      <c:pt idx="22">
                        <c:v>1997-98</c:v>
                      </c:pt>
                      <c:pt idx="23">
                        <c:v>1998-99</c:v>
                      </c:pt>
                      <c:pt idx="24">
                        <c:v>1999-00</c:v>
                      </c:pt>
                      <c:pt idx="25">
                        <c:v>2000-01</c:v>
                      </c:pt>
                      <c:pt idx="26">
                        <c:v>2001-02</c:v>
                      </c:pt>
                      <c:pt idx="27">
                        <c:v>2002-03</c:v>
                      </c:pt>
                      <c:pt idx="28">
                        <c:v>2003-04</c:v>
                      </c:pt>
                      <c:pt idx="29">
                        <c:v>2004-05</c:v>
                      </c:pt>
                      <c:pt idx="30">
                        <c:v>2005-06</c:v>
                      </c:pt>
                      <c:pt idx="31">
                        <c:v>2006-07</c:v>
                      </c:pt>
                      <c:pt idx="32">
                        <c:v>2007-08</c:v>
                      </c:pt>
                      <c:pt idx="33">
                        <c:v>2008-09</c:v>
                      </c:pt>
                      <c:pt idx="34">
                        <c:v>2009-10</c:v>
                      </c:pt>
                      <c:pt idx="35">
                        <c:v>2010-11</c:v>
                      </c:pt>
                      <c:pt idx="36">
                        <c:v>2011-12</c:v>
                      </c:pt>
                      <c:pt idx="37">
                        <c:v>2012-13</c:v>
                      </c:pt>
                      <c:pt idx="38">
                        <c:v>2013-14</c:v>
                      </c:pt>
                      <c:pt idx="39">
                        <c:v>2014-15</c:v>
                      </c:pt>
                      <c:pt idx="40">
                        <c:v>2015-16</c:v>
                      </c:pt>
                      <c:pt idx="41">
                        <c:v>2016-17</c:v>
                      </c:pt>
                      <c:pt idx="42">
                        <c:v>2017-18*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'SUNY Degrees'!$B$5:$B$47</c15:sqref>
                        </c15:formulaRef>
                      </c:ext>
                    </c:extLst>
                    <c:numCache>
                      <c:formatCode>General</c:formatCode>
                      <c:ptCount val="43"/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A-B07C-4BB6-BE9B-A802C8437DB0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'SUNY Degrees'!$C$4</c15:sqref>
                        </c15:formulaRef>
                      </c:ext>
                    </c:extLst>
                    <c:strCache>
                      <c:ptCount val="1"/>
                      <c:pt idx="0">
                        <c:v>Total</c:v>
                      </c:pt>
                    </c:strCache>
                  </c:strRef>
                </c:tx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'SUNY Degrees'!$A$5:$A$47</c15:sqref>
                        </c15:formulaRef>
                      </c:ext>
                    </c:extLst>
                    <c:strCache>
                      <c:ptCount val="43"/>
                      <c:pt idx="0">
                        <c:v>1975-76</c:v>
                      </c:pt>
                      <c:pt idx="1">
                        <c:v>1976-77</c:v>
                      </c:pt>
                      <c:pt idx="2">
                        <c:v>1977-78</c:v>
                      </c:pt>
                      <c:pt idx="3">
                        <c:v>1978-79</c:v>
                      </c:pt>
                      <c:pt idx="4">
                        <c:v>1979-80</c:v>
                      </c:pt>
                      <c:pt idx="5">
                        <c:v>1980-81</c:v>
                      </c:pt>
                      <c:pt idx="6">
                        <c:v>1981-82</c:v>
                      </c:pt>
                      <c:pt idx="7">
                        <c:v>1982-83</c:v>
                      </c:pt>
                      <c:pt idx="8">
                        <c:v>1983-84</c:v>
                      </c:pt>
                      <c:pt idx="9">
                        <c:v>1984-85</c:v>
                      </c:pt>
                      <c:pt idx="10">
                        <c:v>1985-86</c:v>
                      </c:pt>
                      <c:pt idx="11">
                        <c:v>1986-87</c:v>
                      </c:pt>
                      <c:pt idx="12">
                        <c:v>1987-88</c:v>
                      </c:pt>
                      <c:pt idx="13">
                        <c:v>1988-89</c:v>
                      </c:pt>
                      <c:pt idx="14">
                        <c:v>1989-90</c:v>
                      </c:pt>
                      <c:pt idx="15">
                        <c:v>1990-91</c:v>
                      </c:pt>
                      <c:pt idx="16">
                        <c:v>1991-92</c:v>
                      </c:pt>
                      <c:pt idx="17">
                        <c:v>1992-93</c:v>
                      </c:pt>
                      <c:pt idx="18">
                        <c:v>1993-94</c:v>
                      </c:pt>
                      <c:pt idx="19">
                        <c:v>1994-95</c:v>
                      </c:pt>
                      <c:pt idx="20">
                        <c:v>1995-96</c:v>
                      </c:pt>
                      <c:pt idx="21">
                        <c:v>1996-97</c:v>
                      </c:pt>
                      <c:pt idx="22">
                        <c:v>1997-98</c:v>
                      </c:pt>
                      <c:pt idx="23">
                        <c:v>1998-99</c:v>
                      </c:pt>
                      <c:pt idx="24">
                        <c:v>1999-00</c:v>
                      </c:pt>
                      <c:pt idx="25">
                        <c:v>2000-01</c:v>
                      </c:pt>
                      <c:pt idx="26">
                        <c:v>2001-02</c:v>
                      </c:pt>
                      <c:pt idx="27">
                        <c:v>2002-03</c:v>
                      </c:pt>
                      <c:pt idx="28">
                        <c:v>2003-04</c:v>
                      </c:pt>
                      <c:pt idx="29">
                        <c:v>2004-05</c:v>
                      </c:pt>
                      <c:pt idx="30">
                        <c:v>2005-06</c:v>
                      </c:pt>
                      <c:pt idx="31">
                        <c:v>2006-07</c:v>
                      </c:pt>
                      <c:pt idx="32">
                        <c:v>2007-08</c:v>
                      </c:pt>
                      <c:pt idx="33">
                        <c:v>2008-09</c:v>
                      </c:pt>
                      <c:pt idx="34">
                        <c:v>2009-10</c:v>
                      </c:pt>
                      <c:pt idx="35">
                        <c:v>2010-11</c:v>
                      </c:pt>
                      <c:pt idx="36">
                        <c:v>2011-12</c:v>
                      </c:pt>
                      <c:pt idx="37">
                        <c:v>2012-13</c:v>
                      </c:pt>
                      <c:pt idx="38">
                        <c:v>2013-14</c:v>
                      </c:pt>
                      <c:pt idx="39">
                        <c:v>2014-15</c:v>
                      </c:pt>
                      <c:pt idx="40">
                        <c:v>2015-16</c:v>
                      </c:pt>
                      <c:pt idx="41">
                        <c:v>2016-17</c:v>
                      </c:pt>
                      <c:pt idx="42">
                        <c:v>2017-18*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'SUNY Degrees'!$C$5:$C$47</c15:sqref>
                        </c15:formulaRef>
                      </c:ext>
                    </c:extLst>
                    <c:numCache>
                      <c:formatCode>#,##0;\-##,##0;"-"</c:formatCode>
                      <c:ptCount val="43"/>
                      <c:pt idx="0">
                        <c:v>68383</c:v>
                      </c:pt>
                      <c:pt idx="1">
                        <c:v>70639</c:v>
                      </c:pt>
                      <c:pt idx="2">
                        <c:v>67708</c:v>
                      </c:pt>
                      <c:pt idx="3">
                        <c:v>66601</c:v>
                      </c:pt>
                      <c:pt idx="4">
                        <c:v>65377</c:v>
                      </c:pt>
                      <c:pt idx="5">
                        <c:v>66314</c:v>
                      </c:pt>
                      <c:pt idx="6">
                        <c:v>67464</c:v>
                      </c:pt>
                      <c:pt idx="7">
                        <c:v>68124</c:v>
                      </c:pt>
                      <c:pt idx="8">
                        <c:v>68155</c:v>
                      </c:pt>
                      <c:pt idx="9">
                        <c:v>68103</c:v>
                      </c:pt>
                      <c:pt idx="10">
                        <c:v>66455</c:v>
                      </c:pt>
                      <c:pt idx="11">
                        <c:v>64083</c:v>
                      </c:pt>
                      <c:pt idx="12">
                        <c:v>64576</c:v>
                      </c:pt>
                      <c:pt idx="13">
                        <c:v>65625</c:v>
                      </c:pt>
                      <c:pt idx="14">
                        <c:v>67842</c:v>
                      </c:pt>
                      <c:pt idx="15">
                        <c:v>72176</c:v>
                      </c:pt>
                      <c:pt idx="16">
                        <c:v>75161</c:v>
                      </c:pt>
                      <c:pt idx="17">
                        <c:v>76678</c:v>
                      </c:pt>
                      <c:pt idx="18">
                        <c:v>74407</c:v>
                      </c:pt>
                      <c:pt idx="19">
                        <c:v>74735</c:v>
                      </c:pt>
                      <c:pt idx="20">
                        <c:v>73197</c:v>
                      </c:pt>
                      <c:pt idx="21">
                        <c:v>72548</c:v>
                      </c:pt>
                      <c:pt idx="22">
                        <c:v>71444</c:v>
                      </c:pt>
                      <c:pt idx="23">
                        <c:v>70034</c:v>
                      </c:pt>
                      <c:pt idx="24">
                        <c:v>70271</c:v>
                      </c:pt>
                      <c:pt idx="25">
                        <c:v>70337</c:v>
                      </c:pt>
                      <c:pt idx="26">
                        <c:v>72298</c:v>
                      </c:pt>
                      <c:pt idx="27">
                        <c:v>75768</c:v>
                      </c:pt>
                      <c:pt idx="28">
                        <c:v>78758</c:v>
                      </c:pt>
                      <c:pt idx="29">
                        <c:v>79376</c:v>
                      </c:pt>
                      <c:pt idx="30">
                        <c:v>80813</c:v>
                      </c:pt>
                      <c:pt idx="31">
                        <c:v>80588</c:v>
                      </c:pt>
                      <c:pt idx="32">
                        <c:v>80341</c:v>
                      </c:pt>
                      <c:pt idx="33">
                        <c:v>81919</c:v>
                      </c:pt>
                      <c:pt idx="34">
                        <c:v>86111</c:v>
                      </c:pt>
                      <c:pt idx="35">
                        <c:v>90162</c:v>
                      </c:pt>
                      <c:pt idx="36">
                        <c:v>93832</c:v>
                      </c:pt>
                      <c:pt idx="37">
                        <c:v>93736</c:v>
                      </c:pt>
                      <c:pt idx="38">
                        <c:v>94549</c:v>
                      </c:pt>
                      <c:pt idx="39">
                        <c:v>96166</c:v>
                      </c:pt>
                      <c:pt idx="40" formatCode="#,##0">
                        <c:v>96382</c:v>
                      </c:pt>
                      <c:pt idx="41" formatCode="#,##0">
                        <c:v>95186</c:v>
                      </c:pt>
                      <c:pt idx="42" formatCode="#,##0">
                        <c:v>95159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B07C-4BB6-BE9B-A802C8437DB0}"/>
                  </c:ext>
                </c:extLst>
              </c15:ser>
            </c15:filteredLineSeries>
          </c:ext>
        </c:extLst>
      </c:lineChart>
      <c:catAx>
        <c:axId val="4357733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Academic Year</a:t>
                </a:r>
              </a:p>
            </c:rich>
          </c:tx>
          <c:layout>
            <c:manualLayout>
              <c:xMode val="edge"/>
              <c:yMode val="edge"/>
              <c:x val="0.48825179507508881"/>
              <c:y val="0.90377440381164997"/>
            </c:manualLayout>
          </c:layout>
          <c:overlay val="0"/>
        </c:title>
        <c:numFmt formatCode="General" sourceLinked="0"/>
        <c:majorTickMark val="none"/>
        <c:minorTickMark val="out"/>
        <c:tickLblPos val="nextTo"/>
        <c:txPr>
          <a:bodyPr rot="-2580000"/>
          <a:lstStyle/>
          <a:p>
            <a:pPr>
              <a:defRPr sz="1400" b="1"/>
            </a:pPr>
            <a:endParaRPr lang="en-US"/>
          </a:p>
        </c:txPr>
        <c:crossAx val="435773768"/>
        <c:crosses val="autoZero"/>
        <c:auto val="1"/>
        <c:lblAlgn val="ctr"/>
        <c:lblOffset val="100"/>
        <c:noMultiLvlLbl val="0"/>
      </c:catAx>
      <c:valAx>
        <c:axId val="435773768"/>
        <c:scaling>
          <c:orientation val="minMax"/>
          <c:max val="450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/>
                  <a:t>Degrees Granted</a:t>
                </a:r>
              </a:p>
            </c:rich>
          </c:tx>
          <c:layout>
            <c:manualLayout>
              <c:xMode val="edge"/>
              <c:yMode val="edge"/>
              <c:x val="5.3796121362377079E-4"/>
              <c:y val="0.32724810089569251"/>
            </c:manualLayout>
          </c:layout>
          <c:overlay val="0"/>
        </c:title>
        <c:numFmt formatCode="#,##0;\-##,##0;&quot;-&quot;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435773376"/>
        <c:crosses val="autoZero"/>
        <c:crossBetween val="between"/>
      </c:valAx>
      <c:valAx>
        <c:axId val="435774160"/>
        <c:scaling>
          <c:orientation val="minMax"/>
          <c:max val="45000"/>
        </c:scaling>
        <c:delete val="1"/>
        <c:axPos val="r"/>
        <c:numFmt formatCode="General" sourceLinked="1"/>
        <c:majorTickMark val="out"/>
        <c:minorTickMark val="none"/>
        <c:tickLblPos val="nextTo"/>
        <c:crossAx val="435774552"/>
        <c:crosses val="max"/>
        <c:crossBetween val="between"/>
      </c:valAx>
      <c:catAx>
        <c:axId val="4357745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35774160"/>
        <c:crosses val="autoZero"/>
        <c:auto val="1"/>
        <c:lblAlgn val="ctr"/>
        <c:lblOffset val="100"/>
        <c:noMultiLvlLbl val="0"/>
      </c:cat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6472144352427821"/>
          <c:y val="0.35032795455018007"/>
          <c:w val="0.29991830516828089"/>
          <c:h val="0.26453161266408981"/>
        </c:manualLayout>
      </c:layout>
      <c:overlay val="0"/>
      <c:spPr>
        <a:solidFill>
          <a:sysClr val="window" lastClr="FFFFFF"/>
        </a:solidFill>
      </c:spPr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ysClr val="windowText" lastClr="000000"/>
                </a:solidFill>
              </a:rPr>
              <a:t>Degrees</a:t>
            </a:r>
            <a:r>
              <a:rPr lang="en-US" sz="2000" b="1" baseline="0" dirty="0">
                <a:solidFill>
                  <a:sysClr val="windowText" lastClr="000000"/>
                </a:solidFill>
              </a:rPr>
              <a:t> Awarded at SUNY, 2007-2008 through 2017-2018* </a:t>
            </a:r>
            <a:endParaRPr lang="en-US" sz="2000" b="1" dirty="0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206901848020555"/>
          <c:y val="8.2114758255029535E-2"/>
          <c:w val="0.86809164479440071"/>
          <c:h val="0.78337622866164214"/>
        </c:manualLayout>
      </c:layout>
      <c:barChart>
        <c:barDir val="col"/>
        <c:grouping val="clustered"/>
        <c:varyColors val="0"/>
        <c:ser>
          <c:idx val="3"/>
          <c:order val="3"/>
          <c:tx>
            <c:strRef>
              <c:f>Sheet2!$A$6</c:f>
              <c:strCache>
                <c:ptCount val="1"/>
              </c:strCache>
            </c:strRef>
          </c:tx>
          <c:spPr>
            <a:solidFill>
              <a:sysClr val="window" lastClr="FFFFFF">
                <a:lumMod val="50000"/>
                <a:alpha val="12000"/>
              </a:sysClr>
            </a:solidFill>
            <a:ln>
              <a:noFill/>
            </a:ln>
            <a:effectLst/>
          </c:spPr>
          <c:invertIfNegative val="0"/>
          <c:cat>
            <c:strRef>
              <c:f>Sheet2!$B$2:$L$2</c:f>
              <c:strCache>
                <c:ptCount val="11"/>
                <c:pt idx="0">
                  <c:v>2007-08</c:v>
                </c:pt>
                <c:pt idx="1">
                  <c:v>2008-09</c:v>
                </c:pt>
                <c:pt idx="2">
                  <c:v>2009-10</c:v>
                </c:pt>
                <c:pt idx="3">
                  <c:v>2010-11</c:v>
                </c:pt>
                <c:pt idx="4">
                  <c:v>2011-12</c:v>
                </c:pt>
                <c:pt idx="5">
                  <c:v>2012-13</c:v>
                </c:pt>
                <c:pt idx="6">
                  <c:v>2013-14</c:v>
                </c:pt>
                <c:pt idx="7">
                  <c:v>2014-15</c:v>
                </c:pt>
                <c:pt idx="8">
                  <c:v>2015-16</c:v>
                </c:pt>
                <c:pt idx="9">
                  <c:v>2016-17</c:v>
                </c:pt>
                <c:pt idx="10">
                  <c:v>2017-18*</c:v>
                </c:pt>
              </c:strCache>
            </c:strRef>
          </c:cat>
          <c:val>
            <c:numRef>
              <c:f>Sheet2!$B$6:$L$6</c:f>
              <c:numCache>
                <c:formatCode>General</c:formatCode>
                <c:ptCount val="11"/>
                <c:pt idx="10" formatCode="#,##0">
                  <c:v>120000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F7-452C-B502-7A3E3557A3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7031496"/>
        <c:axId val="457031104"/>
      </c:barChart>
      <c:lineChart>
        <c:grouping val="standard"/>
        <c:varyColors val="0"/>
        <c:ser>
          <c:idx val="0"/>
          <c:order val="0"/>
          <c:tx>
            <c:strRef>
              <c:f>Sheet2!$A$3</c:f>
              <c:strCache>
                <c:ptCount val="1"/>
                <c:pt idx="0">
                  <c:v>SUNY Total</c:v>
                </c:pt>
              </c:strCache>
            </c:strRef>
          </c:tx>
          <c:spPr>
            <a:ln w="28575" cap="rnd">
              <a:solidFill>
                <a:srgbClr val="5B9BD5">
                  <a:lumMod val="75000"/>
                </a:srgbClr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5B9BD5">
                  <a:lumMod val="75000"/>
                </a:srgbClr>
              </a:solidFill>
              <a:ln w="9525">
                <a:noFill/>
              </a:ln>
              <a:effectLst/>
            </c:spPr>
          </c:marker>
          <c:dLbls>
            <c:dLbl>
              <c:idx val="10"/>
              <c:tx>
                <c:rich>
                  <a:bodyPr/>
                  <a:lstStyle/>
                  <a:p>
                    <a:fld id="{E4C0D9A9-3197-4E60-A493-558208551E5B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616-4E18-B27C-84DD635C73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2F559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Sheet2!$B$2:$L$2</c:f>
              <c:strCache>
                <c:ptCount val="11"/>
                <c:pt idx="0">
                  <c:v>2007-08</c:v>
                </c:pt>
                <c:pt idx="1">
                  <c:v>2008-09</c:v>
                </c:pt>
                <c:pt idx="2">
                  <c:v>2009-10</c:v>
                </c:pt>
                <c:pt idx="3">
                  <c:v>2010-11</c:v>
                </c:pt>
                <c:pt idx="4">
                  <c:v>2011-12</c:v>
                </c:pt>
                <c:pt idx="5">
                  <c:v>2012-13</c:v>
                </c:pt>
                <c:pt idx="6">
                  <c:v>2013-14</c:v>
                </c:pt>
                <c:pt idx="7">
                  <c:v>2014-15</c:v>
                </c:pt>
                <c:pt idx="8">
                  <c:v>2015-16</c:v>
                </c:pt>
                <c:pt idx="9">
                  <c:v>2016-17</c:v>
                </c:pt>
                <c:pt idx="10">
                  <c:v>2017-18*</c:v>
                </c:pt>
              </c:strCache>
            </c:strRef>
          </c:cat>
          <c:val>
            <c:numRef>
              <c:f>Sheet2!$B$3:$L$3</c:f>
              <c:numCache>
                <c:formatCode>#,##0</c:formatCode>
                <c:ptCount val="11"/>
                <c:pt idx="0">
                  <c:v>80341</c:v>
                </c:pt>
                <c:pt idx="1">
                  <c:v>81920</c:v>
                </c:pt>
                <c:pt idx="2">
                  <c:v>86112</c:v>
                </c:pt>
                <c:pt idx="3">
                  <c:v>90163</c:v>
                </c:pt>
                <c:pt idx="4">
                  <c:v>93835</c:v>
                </c:pt>
                <c:pt idx="5">
                  <c:v>93740</c:v>
                </c:pt>
                <c:pt idx="6">
                  <c:v>94551</c:v>
                </c:pt>
                <c:pt idx="7">
                  <c:v>96170</c:v>
                </c:pt>
                <c:pt idx="8">
                  <c:v>96392</c:v>
                </c:pt>
                <c:pt idx="9">
                  <c:v>95232</c:v>
                </c:pt>
                <c:pt idx="10">
                  <c:v>95159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DF7-452C-B502-7A3E3557A327}"/>
            </c:ext>
          </c:extLst>
        </c:ser>
        <c:ser>
          <c:idx val="1"/>
          <c:order val="1"/>
          <c:tx>
            <c:strRef>
              <c:f>Sheet2!$A$4</c:f>
              <c:strCache>
                <c:ptCount val="1"/>
                <c:pt idx="0">
                  <c:v>State Operated </c:v>
                </c:pt>
              </c:strCache>
            </c:strRef>
          </c:tx>
          <c:spPr>
            <a:ln w="28575" cap="rnd">
              <a:solidFill>
                <a:srgbClr val="F79646">
                  <a:lumMod val="50000"/>
                </a:srgbClr>
              </a:solidFill>
              <a:prstDash val="dash"/>
              <a:round/>
            </a:ln>
            <a:effectLst/>
          </c:spPr>
          <c:marker>
            <c:symbol val="diamond"/>
            <c:size val="8"/>
            <c:spPr>
              <a:solidFill>
                <a:srgbClr val="F79646">
                  <a:lumMod val="50000"/>
                </a:srgbClr>
              </a:solid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98480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Sheet2!$B$2:$L$2</c:f>
              <c:strCache>
                <c:ptCount val="11"/>
                <c:pt idx="0">
                  <c:v>2007-08</c:v>
                </c:pt>
                <c:pt idx="1">
                  <c:v>2008-09</c:v>
                </c:pt>
                <c:pt idx="2">
                  <c:v>2009-10</c:v>
                </c:pt>
                <c:pt idx="3">
                  <c:v>2010-11</c:v>
                </c:pt>
                <c:pt idx="4">
                  <c:v>2011-12</c:v>
                </c:pt>
                <c:pt idx="5">
                  <c:v>2012-13</c:v>
                </c:pt>
                <c:pt idx="6">
                  <c:v>2013-14</c:v>
                </c:pt>
                <c:pt idx="7">
                  <c:v>2014-15</c:v>
                </c:pt>
                <c:pt idx="8">
                  <c:v>2015-16</c:v>
                </c:pt>
                <c:pt idx="9">
                  <c:v>2016-17</c:v>
                </c:pt>
                <c:pt idx="10">
                  <c:v>2017-18*</c:v>
                </c:pt>
              </c:strCache>
            </c:strRef>
          </c:cat>
          <c:val>
            <c:numRef>
              <c:f>Sheet2!$B$4:$L$4</c:f>
              <c:numCache>
                <c:formatCode>#,##0</c:formatCode>
                <c:ptCount val="11"/>
                <c:pt idx="0">
                  <c:v>50605</c:v>
                </c:pt>
                <c:pt idx="1">
                  <c:v>51788</c:v>
                </c:pt>
                <c:pt idx="2">
                  <c:v>53584</c:v>
                </c:pt>
                <c:pt idx="3">
                  <c:v>55494</c:v>
                </c:pt>
                <c:pt idx="4">
                  <c:v>57324</c:v>
                </c:pt>
                <c:pt idx="5">
                  <c:v>57019</c:v>
                </c:pt>
                <c:pt idx="6">
                  <c:v>57174</c:v>
                </c:pt>
                <c:pt idx="7">
                  <c:v>58705</c:v>
                </c:pt>
                <c:pt idx="8">
                  <c:v>59508</c:v>
                </c:pt>
                <c:pt idx="9">
                  <c:v>59510</c:v>
                </c:pt>
                <c:pt idx="10">
                  <c:v>59914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DF7-452C-B502-7A3E3557A327}"/>
            </c:ext>
          </c:extLst>
        </c:ser>
        <c:ser>
          <c:idx val="2"/>
          <c:order val="2"/>
          <c:tx>
            <c:strRef>
              <c:f>Sheet2!$A$5</c:f>
              <c:strCache>
                <c:ptCount val="1"/>
                <c:pt idx="0">
                  <c:v>Community Colleges</c:v>
                </c:pt>
              </c:strCache>
            </c:strRef>
          </c:tx>
          <c:spPr>
            <a:ln w="28575" cap="rnd">
              <a:solidFill>
                <a:srgbClr val="9BBB59">
                  <a:lumMod val="50000"/>
                </a:srgbClr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rgbClr val="9BBB59">
                  <a:lumMod val="50000"/>
                </a:srgbClr>
              </a:solidFill>
              <a:ln w="9525">
                <a:solidFill>
                  <a:srgbClr val="9BBB59">
                    <a:lumMod val="50000"/>
                  </a:srgbClr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4.5230068897637796E-2"/>
                  <c:y val="3.22292213473315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DF7-452C-B502-7A3E3557A327}"/>
                </c:ext>
              </c:extLst>
            </c:dLbl>
            <c:dLbl>
              <c:idx val="9"/>
              <c:layout>
                <c:manualLayout>
                  <c:x val="-4.3493957786526809E-2"/>
                  <c:y val="2.66736657917760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DF7-452C-B502-7A3E3557A327}"/>
                </c:ext>
              </c:extLst>
            </c:dLbl>
            <c:dLbl>
              <c:idx val="10"/>
              <c:layout>
                <c:manualLayout>
                  <c:x val="-3.7151000656167978E-2"/>
                  <c:y val="2.38958880139981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DF7-452C-B502-7A3E3557A3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4F6228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Sheet2!$B$2:$L$2</c:f>
              <c:strCache>
                <c:ptCount val="11"/>
                <c:pt idx="0">
                  <c:v>2007-08</c:v>
                </c:pt>
                <c:pt idx="1">
                  <c:v>2008-09</c:v>
                </c:pt>
                <c:pt idx="2">
                  <c:v>2009-10</c:v>
                </c:pt>
                <c:pt idx="3">
                  <c:v>2010-11</c:v>
                </c:pt>
                <c:pt idx="4">
                  <c:v>2011-12</c:v>
                </c:pt>
                <c:pt idx="5">
                  <c:v>2012-13</c:v>
                </c:pt>
                <c:pt idx="6">
                  <c:v>2013-14</c:v>
                </c:pt>
                <c:pt idx="7">
                  <c:v>2014-15</c:v>
                </c:pt>
                <c:pt idx="8">
                  <c:v>2015-16</c:v>
                </c:pt>
                <c:pt idx="9">
                  <c:v>2016-17</c:v>
                </c:pt>
                <c:pt idx="10">
                  <c:v>2017-18*</c:v>
                </c:pt>
              </c:strCache>
            </c:strRef>
          </c:cat>
          <c:val>
            <c:numRef>
              <c:f>Sheet2!$B$5:$L$5</c:f>
              <c:numCache>
                <c:formatCode>#,##0</c:formatCode>
                <c:ptCount val="11"/>
                <c:pt idx="0">
                  <c:v>29736</c:v>
                </c:pt>
                <c:pt idx="1">
                  <c:v>30132</c:v>
                </c:pt>
                <c:pt idx="2">
                  <c:v>32528</c:v>
                </c:pt>
                <c:pt idx="3">
                  <c:v>34669</c:v>
                </c:pt>
                <c:pt idx="4">
                  <c:v>36511</c:v>
                </c:pt>
                <c:pt idx="5">
                  <c:v>36721</c:v>
                </c:pt>
                <c:pt idx="6">
                  <c:v>37377</c:v>
                </c:pt>
                <c:pt idx="7">
                  <c:v>37465</c:v>
                </c:pt>
                <c:pt idx="8">
                  <c:v>36884</c:v>
                </c:pt>
                <c:pt idx="9">
                  <c:v>35722</c:v>
                </c:pt>
                <c:pt idx="10">
                  <c:v>35245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3DF7-452C-B502-7A3E3557A3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5776904"/>
        <c:axId val="457030712"/>
      </c:lineChart>
      <c:catAx>
        <c:axId val="435776904"/>
        <c:scaling>
          <c:orientation val="minMax"/>
        </c:scaling>
        <c:delete val="0"/>
        <c:axPos val="b"/>
        <c:numFmt formatCode="General" sourceLinked="1"/>
        <c:majorTickMark val="none"/>
        <c:minorTickMark val="out"/>
        <c:tickLblPos val="nextTo"/>
        <c:spPr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7030712"/>
        <c:crosses val="autoZero"/>
        <c:auto val="1"/>
        <c:lblAlgn val="ctr"/>
        <c:lblOffset val="100"/>
        <c:noMultiLvlLbl val="0"/>
      </c:catAx>
      <c:valAx>
        <c:axId val="457030712"/>
        <c:scaling>
          <c:orientation val="minMax"/>
          <c:max val="1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>
                    <a:solidFill>
                      <a:sysClr val="windowText" lastClr="000000"/>
                    </a:solidFill>
                  </a:rPr>
                  <a:t>Degrees</a:t>
                </a:r>
                <a:r>
                  <a:rPr lang="en-US" sz="1600" b="1" baseline="0" dirty="0">
                    <a:solidFill>
                      <a:sysClr val="windowText" lastClr="000000"/>
                    </a:solidFill>
                  </a:rPr>
                  <a:t> Awarded</a:t>
                </a:r>
                <a:endParaRPr lang="en-US" sz="1600" b="1" dirty="0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3.0667650918635176E-3"/>
              <c:y val="0.359132764654418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5776904"/>
        <c:crosses val="autoZero"/>
        <c:crossBetween val="between"/>
        <c:majorUnit val="20000"/>
      </c:valAx>
      <c:valAx>
        <c:axId val="457031104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457031496"/>
        <c:crosses val="max"/>
        <c:crossBetween val="between"/>
      </c:valAx>
      <c:catAx>
        <c:axId val="4570314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570311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10256808745879016"/>
          <c:y val="9.7620550052821525E-2"/>
          <c:w val="0.266862536444817"/>
          <c:h val="0.15534321158217756"/>
        </c:manualLayout>
      </c:layout>
      <c:overlay val="1"/>
      <c:spPr>
        <a:solidFill>
          <a:sysClr val="window" lastClr="FFFFFF">
            <a:alpha val="99000"/>
          </a:sys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6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DFE133-33ED-4DA1-A815-08397C5C7C5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7E090795-5C9D-4DD1-B2BD-0FA5FD5B8051}">
      <dgm:prSet phldrT="[Text]" custT="1"/>
      <dgm:spPr>
        <a:solidFill>
          <a:schemeClr val="accent3">
            <a:lumMod val="20000"/>
            <a:lumOff val="8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en-US" sz="2600" b="1" dirty="0" smtClean="0">
              <a:solidFill>
                <a:srgbClr val="002060"/>
              </a:solidFill>
            </a:rPr>
            <a:t>Strategic Program Development</a:t>
          </a:r>
          <a:endParaRPr lang="en-US" sz="2600" b="1" dirty="0">
            <a:solidFill>
              <a:srgbClr val="002060"/>
            </a:solidFill>
          </a:endParaRPr>
        </a:p>
      </dgm:t>
    </dgm:pt>
    <dgm:pt modelId="{A897E555-DCC2-4B8F-9630-B9939BE0CF57}" type="parTrans" cxnId="{DD9741BB-B938-4A14-8892-05BC243EE628}">
      <dgm:prSet/>
      <dgm:spPr/>
      <dgm:t>
        <a:bodyPr/>
        <a:lstStyle/>
        <a:p>
          <a:endParaRPr lang="en-US" sz="2800" b="1"/>
        </a:p>
      </dgm:t>
    </dgm:pt>
    <dgm:pt modelId="{FEAEA4E7-8130-4829-9262-7FD8BEE749F8}" type="sibTrans" cxnId="{DD9741BB-B938-4A14-8892-05BC243EE628}">
      <dgm:prSet/>
      <dgm:spPr/>
      <dgm:t>
        <a:bodyPr/>
        <a:lstStyle/>
        <a:p>
          <a:endParaRPr lang="en-US" sz="2800" b="1"/>
        </a:p>
      </dgm:t>
    </dgm:pt>
    <dgm:pt modelId="{25EE92BD-A745-41AE-8C0E-C7F3F5E63B17}">
      <dgm:prSet phldrT="[Text]" custT="1"/>
      <dgm:spPr>
        <a:solidFill>
          <a:schemeClr val="accent3">
            <a:lumMod val="20000"/>
            <a:lumOff val="8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en-US" sz="2600" b="1" dirty="0" smtClean="0">
              <a:solidFill>
                <a:srgbClr val="002060"/>
              </a:solidFill>
            </a:rPr>
            <a:t>Enhanced Marketing &amp; Recruitment</a:t>
          </a:r>
          <a:endParaRPr lang="en-US" sz="2600" b="1" dirty="0">
            <a:solidFill>
              <a:srgbClr val="002060"/>
            </a:solidFill>
          </a:endParaRPr>
        </a:p>
      </dgm:t>
    </dgm:pt>
    <dgm:pt modelId="{F3F3F118-22EF-4DD7-9545-572F6F7771A2}" type="parTrans" cxnId="{4236DF20-2DF6-455E-AE1C-BFEF57548DCA}">
      <dgm:prSet/>
      <dgm:spPr/>
      <dgm:t>
        <a:bodyPr/>
        <a:lstStyle/>
        <a:p>
          <a:endParaRPr lang="en-US" sz="2800" b="1"/>
        </a:p>
      </dgm:t>
    </dgm:pt>
    <dgm:pt modelId="{7CCCA893-C787-4CF6-9B87-A2A77BE534B8}" type="sibTrans" cxnId="{4236DF20-2DF6-455E-AE1C-BFEF57548DCA}">
      <dgm:prSet/>
      <dgm:spPr/>
      <dgm:t>
        <a:bodyPr/>
        <a:lstStyle/>
        <a:p>
          <a:endParaRPr lang="en-US" sz="2800" b="1"/>
        </a:p>
      </dgm:t>
    </dgm:pt>
    <dgm:pt modelId="{ABF1BE3C-27D3-449E-AC0B-AFACBAE88333}">
      <dgm:prSet phldrT="[Text]" custT="1"/>
      <dgm:spPr>
        <a:solidFill>
          <a:schemeClr val="accent3">
            <a:lumMod val="20000"/>
            <a:lumOff val="8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en-US" sz="2600" b="1" dirty="0" smtClean="0">
              <a:solidFill>
                <a:srgbClr val="002060"/>
              </a:solidFill>
            </a:rPr>
            <a:t>Partnerships</a:t>
          </a:r>
        </a:p>
      </dgm:t>
    </dgm:pt>
    <dgm:pt modelId="{6496C2A4-E733-48F3-B548-0AF470998B51}" type="parTrans" cxnId="{00F13694-2F54-4D51-99AC-FDABEEA29C5B}">
      <dgm:prSet/>
      <dgm:spPr/>
      <dgm:t>
        <a:bodyPr/>
        <a:lstStyle/>
        <a:p>
          <a:endParaRPr lang="en-US" sz="2800" b="1"/>
        </a:p>
      </dgm:t>
    </dgm:pt>
    <dgm:pt modelId="{FE76FC0E-0155-4BC3-8B6D-176622B078AA}" type="sibTrans" cxnId="{00F13694-2F54-4D51-99AC-FDABEEA29C5B}">
      <dgm:prSet/>
      <dgm:spPr/>
      <dgm:t>
        <a:bodyPr/>
        <a:lstStyle/>
        <a:p>
          <a:endParaRPr lang="en-US" sz="2800" b="1"/>
        </a:p>
      </dgm:t>
    </dgm:pt>
    <dgm:pt modelId="{450F694A-E710-4E3F-9152-E61233BE8FCC}">
      <dgm:prSet phldrT="[Text]" custT="1"/>
      <dgm:spPr>
        <a:solidFill>
          <a:schemeClr val="accent3">
            <a:lumMod val="20000"/>
            <a:lumOff val="8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en-US" sz="2600" b="1" dirty="0" smtClean="0">
              <a:solidFill>
                <a:srgbClr val="002060"/>
              </a:solidFill>
            </a:rPr>
            <a:t>Retention  Student  &amp; Faculty Supports</a:t>
          </a:r>
        </a:p>
      </dgm:t>
    </dgm:pt>
    <dgm:pt modelId="{581DBE76-984A-4331-98A0-DCFE335ADED8}" type="parTrans" cxnId="{9614B47A-002C-4C00-BCDA-89DC5879FB76}">
      <dgm:prSet/>
      <dgm:spPr/>
      <dgm:t>
        <a:bodyPr/>
        <a:lstStyle/>
        <a:p>
          <a:endParaRPr lang="en-US" sz="2800" b="1"/>
        </a:p>
      </dgm:t>
    </dgm:pt>
    <dgm:pt modelId="{AE119633-AF67-453C-90C9-4DE1C0E9A2E2}" type="sibTrans" cxnId="{9614B47A-002C-4C00-BCDA-89DC5879FB76}">
      <dgm:prSet/>
      <dgm:spPr/>
      <dgm:t>
        <a:bodyPr/>
        <a:lstStyle/>
        <a:p>
          <a:endParaRPr lang="en-US" sz="2800" b="1"/>
        </a:p>
      </dgm:t>
    </dgm:pt>
    <dgm:pt modelId="{11B7A347-0D3F-4642-A361-827579D50A59}" type="pres">
      <dgm:prSet presAssocID="{19DFE133-33ED-4DA1-A815-08397C5C7C5D}" presName="CompostProcess" presStyleCnt="0">
        <dgm:presLayoutVars>
          <dgm:dir/>
          <dgm:resizeHandles val="exact"/>
        </dgm:presLayoutVars>
      </dgm:prSet>
      <dgm:spPr/>
    </dgm:pt>
    <dgm:pt modelId="{A5154B8E-F4CE-487C-AED8-D6537C5A17D8}" type="pres">
      <dgm:prSet presAssocID="{19DFE133-33ED-4DA1-A815-08397C5C7C5D}" presName="arrow" presStyleLbl="bgShp" presStyleIdx="0" presStyleCnt="1" custScaleX="18866" custLinFactNeighborX="-8824" custLinFactNeighborY="-8042"/>
      <dgm:spPr>
        <a:noFill/>
      </dgm:spPr>
    </dgm:pt>
    <dgm:pt modelId="{E27CA5D3-AD6F-4D85-8F08-29D3027D99D4}" type="pres">
      <dgm:prSet presAssocID="{19DFE133-33ED-4DA1-A815-08397C5C7C5D}" presName="linearProcess" presStyleCnt="0"/>
      <dgm:spPr/>
    </dgm:pt>
    <dgm:pt modelId="{7C71531F-6CCC-4A9F-916F-B790657B0593}" type="pres">
      <dgm:prSet presAssocID="{7E090795-5C9D-4DD1-B2BD-0FA5FD5B8051}" presName="textNode" presStyleLbl="node1" presStyleIdx="0" presStyleCnt="4" custScaleX="1114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161DF5-0D2C-46D8-A96F-FCBE51260F44}" type="pres">
      <dgm:prSet presAssocID="{FEAEA4E7-8130-4829-9262-7FD8BEE749F8}" presName="sibTrans" presStyleCnt="0"/>
      <dgm:spPr/>
    </dgm:pt>
    <dgm:pt modelId="{81C027BF-1F0B-4540-9BD5-46D143B0E362}" type="pres">
      <dgm:prSet presAssocID="{25EE92BD-A745-41AE-8C0E-C7F3F5E63B17}" presName="textNode" presStyleLbl="node1" presStyleIdx="1" presStyleCnt="4" custScaleX="1089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09F93F-C05C-4F6E-9CE6-0738C8D9B5E2}" type="pres">
      <dgm:prSet presAssocID="{7CCCA893-C787-4CF6-9B87-A2A77BE534B8}" presName="sibTrans" presStyleCnt="0"/>
      <dgm:spPr/>
    </dgm:pt>
    <dgm:pt modelId="{BD16E8A0-1DD6-48E8-BBA3-FF9AA41514F5}" type="pres">
      <dgm:prSet presAssocID="{ABF1BE3C-27D3-449E-AC0B-AFACBAE88333}" presName="textNode" presStyleLbl="node1" presStyleIdx="2" presStyleCnt="4" custScaleX="1103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9A1244-A20F-4771-B625-9966B1F7DFC2}" type="pres">
      <dgm:prSet presAssocID="{FE76FC0E-0155-4BC3-8B6D-176622B078AA}" presName="sibTrans" presStyleCnt="0"/>
      <dgm:spPr/>
    </dgm:pt>
    <dgm:pt modelId="{63F1B82A-34BA-423F-80E9-D571CE766566}" type="pres">
      <dgm:prSet presAssocID="{450F694A-E710-4E3F-9152-E61233BE8FCC}" presName="textNode" presStyleLbl="node1" presStyleIdx="3" presStyleCnt="4" custScaleX="1288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14B47A-002C-4C00-BCDA-89DC5879FB76}" srcId="{19DFE133-33ED-4DA1-A815-08397C5C7C5D}" destId="{450F694A-E710-4E3F-9152-E61233BE8FCC}" srcOrd="3" destOrd="0" parTransId="{581DBE76-984A-4331-98A0-DCFE335ADED8}" sibTransId="{AE119633-AF67-453C-90C9-4DE1C0E9A2E2}"/>
    <dgm:cxn modelId="{0732F20D-1FFE-4439-92ED-1DAB3B69E14E}" type="presOf" srcId="{7E090795-5C9D-4DD1-B2BD-0FA5FD5B8051}" destId="{7C71531F-6CCC-4A9F-916F-B790657B0593}" srcOrd="0" destOrd="0" presId="urn:microsoft.com/office/officeart/2005/8/layout/hProcess9"/>
    <dgm:cxn modelId="{90C28076-24D7-494F-BBC6-DB2446901218}" type="presOf" srcId="{ABF1BE3C-27D3-449E-AC0B-AFACBAE88333}" destId="{BD16E8A0-1DD6-48E8-BBA3-FF9AA41514F5}" srcOrd="0" destOrd="0" presId="urn:microsoft.com/office/officeart/2005/8/layout/hProcess9"/>
    <dgm:cxn modelId="{4236DF20-2DF6-455E-AE1C-BFEF57548DCA}" srcId="{19DFE133-33ED-4DA1-A815-08397C5C7C5D}" destId="{25EE92BD-A745-41AE-8C0E-C7F3F5E63B17}" srcOrd="1" destOrd="0" parTransId="{F3F3F118-22EF-4DD7-9545-572F6F7771A2}" sibTransId="{7CCCA893-C787-4CF6-9B87-A2A77BE534B8}"/>
    <dgm:cxn modelId="{DD9741BB-B938-4A14-8892-05BC243EE628}" srcId="{19DFE133-33ED-4DA1-A815-08397C5C7C5D}" destId="{7E090795-5C9D-4DD1-B2BD-0FA5FD5B8051}" srcOrd="0" destOrd="0" parTransId="{A897E555-DCC2-4B8F-9630-B9939BE0CF57}" sibTransId="{FEAEA4E7-8130-4829-9262-7FD8BEE749F8}"/>
    <dgm:cxn modelId="{4D7F2CDF-14A4-42B5-A1AF-3933C75EA9E0}" type="presOf" srcId="{19DFE133-33ED-4DA1-A815-08397C5C7C5D}" destId="{11B7A347-0D3F-4642-A361-827579D50A59}" srcOrd="0" destOrd="0" presId="urn:microsoft.com/office/officeart/2005/8/layout/hProcess9"/>
    <dgm:cxn modelId="{12ECD424-3DCC-4B0F-B58E-A616A2CE3604}" type="presOf" srcId="{450F694A-E710-4E3F-9152-E61233BE8FCC}" destId="{63F1B82A-34BA-423F-80E9-D571CE766566}" srcOrd="0" destOrd="0" presId="urn:microsoft.com/office/officeart/2005/8/layout/hProcess9"/>
    <dgm:cxn modelId="{DEBD828E-8953-437A-8B65-57AE46B192DC}" type="presOf" srcId="{25EE92BD-A745-41AE-8C0E-C7F3F5E63B17}" destId="{81C027BF-1F0B-4540-9BD5-46D143B0E362}" srcOrd="0" destOrd="0" presId="urn:microsoft.com/office/officeart/2005/8/layout/hProcess9"/>
    <dgm:cxn modelId="{00F13694-2F54-4D51-99AC-FDABEEA29C5B}" srcId="{19DFE133-33ED-4DA1-A815-08397C5C7C5D}" destId="{ABF1BE3C-27D3-449E-AC0B-AFACBAE88333}" srcOrd="2" destOrd="0" parTransId="{6496C2A4-E733-48F3-B548-0AF470998B51}" sibTransId="{FE76FC0E-0155-4BC3-8B6D-176622B078AA}"/>
    <dgm:cxn modelId="{1E9C75B2-9885-4795-B77A-065BA4A1F464}" type="presParOf" srcId="{11B7A347-0D3F-4642-A361-827579D50A59}" destId="{A5154B8E-F4CE-487C-AED8-D6537C5A17D8}" srcOrd="0" destOrd="0" presId="urn:microsoft.com/office/officeart/2005/8/layout/hProcess9"/>
    <dgm:cxn modelId="{26A9530B-0625-41F2-9019-0D8534C8590C}" type="presParOf" srcId="{11B7A347-0D3F-4642-A361-827579D50A59}" destId="{E27CA5D3-AD6F-4D85-8F08-29D3027D99D4}" srcOrd="1" destOrd="0" presId="urn:microsoft.com/office/officeart/2005/8/layout/hProcess9"/>
    <dgm:cxn modelId="{AB8C8FAE-86C4-4A99-9910-CC29270308CA}" type="presParOf" srcId="{E27CA5D3-AD6F-4D85-8F08-29D3027D99D4}" destId="{7C71531F-6CCC-4A9F-916F-B790657B0593}" srcOrd="0" destOrd="0" presId="urn:microsoft.com/office/officeart/2005/8/layout/hProcess9"/>
    <dgm:cxn modelId="{294551E5-B211-4DF6-8A5C-2210359F17BA}" type="presParOf" srcId="{E27CA5D3-AD6F-4D85-8F08-29D3027D99D4}" destId="{1E161DF5-0D2C-46D8-A96F-FCBE51260F44}" srcOrd="1" destOrd="0" presId="urn:microsoft.com/office/officeart/2005/8/layout/hProcess9"/>
    <dgm:cxn modelId="{539C5332-F03E-418F-B683-2677286420C3}" type="presParOf" srcId="{E27CA5D3-AD6F-4D85-8F08-29D3027D99D4}" destId="{81C027BF-1F0B-4540-9BD5-46D143B0E362}" srcOrd="2" destOrd="0" presId="urn:microsoft.com/office/officeart/2005/8/layout/hProcess9"/>
    <dgm:cxn modelId="{323F8B66-2EE2-4156-A060-31DF42F8AB53}" type="presParOf" srcId="{E27CA5D3-AD6F-4D85-8F08-29D3027D99D4}" destId="{1709F93F-C05C-4F6E-9CE6-0738C8D9B5E2}" srcOrd="3" destOrd="0" presId="urn:microsoft.com/office/officeart/2005/8/layout/hProcess9"/>
    <dgm:cxn modelId="{93C6134F-3E13-4E1A-A303-D9D04ABD5B15}" type="presParOf" srcId="{E27CA5D3-AD6F-4D85-8F08-29D3027D99D4}" destId="{BD16E8A0-1DD6-48E8-BBA3-FF9AA41514F5}" srcOrd="4" destOrd="0" presId="urn:microsoft.com/office/officeart/2005/8/layout/hProcess9"/>
    <dgm:cxn modelId="{501B1827-E689-4982-84B5-9968781859A3}" type="presParOf" srcId="{E27CA5D3-AD6F-4D85-8F08-29D3027D99D4}" destId="{469A1244-A20F-4771-B625-9966B1F7DFC2}" srcOrd="5" destOrd="0" presId="urn:microsoft.com/office/officeart/2005/8/layout/hProcess9"/>
    <dgm:cxn modelId="{032FBE32-4DBF-4057-ADAF-116CFD8DD814}" type="presParOf" srcId="{E27CA5D3-AD6F-4D85-8F08-29D3027D99D4}" destId="{63F1B82A-34BA-423F-80E9-D571CE766566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154B8E-F4CE-487C-AED8-D6537C5A17D8}">
      <dsp:nvSpPr>
        <dsp:cNvPr id="0" name=""/>
        <dsp:cNvSpPr/>
      </dsp:nvSpPr>
      <dsp:spPr>
        <a:xfrm>
          <a:off x="3899989" y="0"/>
          <a:ext cx="1813741" cy="4065463"/>
        </a:xfrm>
        <a:prstGeom prst="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71531F-6CCC-4A9F-916F-B790657B0593}">
      <dsp:nvSpPr>
        <dsp:cNvPr id="0" name=""/>
        <dsp:cNvSpPr/>
      </dsp:nvSpPr>
      <dsp:spPr>
        <a:xfrm>
          <a:off x="4935" y="1219638"/>
          <a:ext cx="2471696" cy="1626185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solidFill>
                <a:srgbClr val="002060"/>
              </a:solidFill>
            </a:rPr>
            <a:t>Strategic Program Development</a:t>
          </a:r>
          <a:endParaRPr lang="en-US" sz="2600" b="1" kern="1200" dirty="0">
            <a:solidFill>
              <a:srgbClr val="002060"/>
            </a:solidFill>
          </a:endParaRPr>
        </a:p>
      </dsp:txBody>
      <dsp:txXfrm>
        <a:off x="84319" y="1299022"/>
        <a:ext cx="2312928" cy="1467417"/>
      </dsp:txXfrm>
    </dsp:sp>
    <dsp:sp modelId="{81C027BF-1F0B-4540-9BD5-46D143B0E362}">
      <dsp:nvSpPr>
        <dsp:cNvPr id="0" name=""/>
        <dsp:cNvSpPr/>
      </dsp:nvSpPr>
      <dsp:spPr>
        <a:xfrm>
          <a:off x="2846095" y="1219638"/>
          <a:ext cx="2416165" cy="1626185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solidFill>
                <a:srgbClr val="002060"/>
              </a:solidFill>
            </a:rPr>
            <a:t>Enhanced Marketing &amp; Recruitment</a:t>
          </a:r>
          <a:endParaRPr lang="en-US" sz="2600" b="1" kern="1200" dirty="0">
            <a:solidFill>
              <a:srgbClr val="002060"/>
            </a:solidFill>
          </a:endParaRPr>
        </a:p>
      </dsp:txBody>
      <dsp:txXfrm>
        <a:off x="2925479" y="1299022"/>
        <a:ext cx="2257397" cy="1467417"/>
      </dsp:txXfrm>
    </dsp:sp>
    <dsp:sp modelId="{BD16E8A0-1DD6-48E8-BBA3-FF9AA41514F5}">
      <dsp:nvSpPr>
        <dsp:cNvPr id="0" name=""/>
        <dsp:cNvSpPr/>
      </dsp:nvSpPr>
      <dsp:spPr>
        <a:xfrm>
          <a:off x="5631726" y="1219638"/>
          <a:ext cx="2447222" cy="1626185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solidFill>
                <a:srgbClr val="002060"/>
              </a:solidFill>
            </a:rPr>
            <a:t>Partnerships</a:t>
          </a:r>
        </a:p>
      </dsp:txBody>
      <dsp:txXfrm>
        <a:off x="5711110" y="1299022"/>
        <a:ext cx="2288454" cy="1467417"/>
      </dsp:txXfrm>
    </dsp:sp>
    <dsp:sp modelId="{63F1B82A-34BA-423F-80E9-D571CE766566}">
      <dsp:nvSpPr>
        <dsp:cNvPr id="0" name=""/>
        <dsp:cNvSpPr/>
      </dsp:nvSpPr>
      <dsp:spPr>
        <a:xfrm>
          <a:off x="8448413" y="1219638"/>
          <a:ext cx="2857018" cy="1626185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solidFill>
                <a:srgbClr val="002060"/>
              </a:solidFill>
            </a:rPr>
            <a:t>Retention  Student  &amp; Faculty Supports</a:t>
          </a:r>
        </a:p>
      </dsp:txBody>
      <dsp:txXfrm>
        <a:off x="8527797" y="1299022"/>
        <a:ext cx="2698250" cy="14674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0.1186</cdr:x>
      <cdr:y>0.15111</cdr:y>
    </cdr:from>
    <cdr:to>
      <cdr:x>0.62258</cdr:x>
      <cdr:y>0.32484</cdr:y>
    </cdr:to>
    <cdr:sp macro="" textlink="">
      <cdr:nvSpPr>
        <cdr:cNvPr id="2" name="Rounded Rectangle 1"/>
        <cdr:cNvSpPr/>
      </cdr:nvSpPr>
      <cdr:spPr>
        <a:xfrm xmlns:a="http://schemas.openxmlformats.org/drawingml/2006/main">
          <a:off x="1373687" y="829032"/>
          <a:ext cx="5837322" cy="953173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2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en-US" sz="2400" b="1" i="1" dirty="0">
              <a:solidFill>
                <a:schemeClr val="tx2"/>
              </a:solidFill>
            </a:rPr>
            <a:t>Enrollment Change: +     73,240 / +685.8%</a:t>
          </a:r>
        </a:p>
        <a:p xmlns:a="http://schemas.openxmlformats.org/drawingml/2006/main">
          <a:pPr algn="ctr"/>
          <a:r>
            <a:rPr lang="en-US" sz="2400" b="1" i="1" dirty="0">
              <a:solidFill>
                <a:schemeClr val="accent3">
                  <a:lumMod val="50000"/>
                </a:schemeClr>
              </a:solidFill>
            </a:rPr>
            <a:t>Revenue Change:      +$479.4M / +659.1%</a:t>
          </a:r>
          <a:r>
            <a:rPr lang="en-US" sz="2400" b="1" i="1" dirty="0"/>
            <a:t>	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0.13247</cdr:x>
      <cdr:y>0.12831</cdr:y>
    </cdr:from>
    <cdr:to>
      <cdr:x>0.30077</cdr:x>
      <cdr:y>0.36731</cdr:y>
    </cdr:to>
    <cdr:sp macro="" textlink="">
      <cdr:nvSpPr>
        <cdr:cNvPr id="3" name="Rounded Rectangle 2"/>
        <cdr:cNvSpPr/>
      </cdr:nvSpPr>
      <cdr:spPr>
        <a:xfrm xmlns:a="http://schemas.openxmlformats.org/drawingml/2006/main">
          <a:off x="1330830" y="621461"/>
          <a:ext cx="1690754" cy="1157543"/>
        </a:xfrm>
        <a:prstGeom xmlns:a="http://schemas.openxmlformats.org/drawingml/2006/main" prst="roundRect">
          <a:avLst/>
        </a:prstGeom>
        <a:solidFill xmlns:a="http://schemas.openxmlformats.org/drawingml/2006/main">
          <a:srgbClr val="002060"/>
        </a:solidFill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sz="2000" b="1" u="none" dirty="0"/>
            <a:t>Top 10 = </a:t>
          </a:r>
        </a:p>
        <a:p xmlns:a="http://schemas.openxmlformats.org/drawingml/2006/main">
          <a:pPr algn="ctr"/>
          <a:r>
            <a:rPr lang="en-US" sz="2000" b="1" u="none" dirty="0"/>
            <a:t>1,632,146 / 52.3% of All</a:t>
          </a:r>
        </a:p>
      </cdr:txBody>
    </cdr:sp>
  </cdr:relSizeAnchor>
  <cdr:relSizeAnchor xmlns:cdr="http://schemas.openxmlformats.org/drawingml/2006/chartDrawing">
    <cdr:from>
      <cdr:x>0.26335</cdr:x>
      <cdr:y>0.86072</cdr:y>
    </cdr:from>
    <cdr:to>
      <cdr:x>0.27564</cdr:x>
      <cdr:y>0.92668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2767662" y="4168761"/>
          <a:ext cx="129161" cy="319468"/>
        </a:xfrm>
        <a:prstGeom xmlns:a="http://schemas.openxmlformats.org/drawingml/2006/main" prst="rect">
          <a:avLst/>
        </a:prstGeom>
        <a:solidFill xmlns:a="http://schemas.openxmlformats.org/drawingml/2006/main">
          <a:srgbClr val="00B050"/>
        </a:solidFill>
        <a:ln xmlns:a="http://schemas.openxmlformats.org/drawingml/2006/main">
          <a:noFill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0.37981</cdr:x>
      <cdr:y>0.53021</cdr:y>
    </cdr:from>
    <cdr:to>
      <cdr:x>0.98417</cdr:x>
      <cdr:y>0.68061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991575" y="2567987"/>
          <a:ext cx="6351560" cy="728472"/>
        </a:xfrm>
        <a:prstGeom xmlns:a="http://schemas.openxmlformats.org/drawingml/2006/main" prst="rect">
          <a:avLst/>
        </a:prstGeom>
        <a:solidFill xmlns:a="http://schemas.openxmlformats.org/drawingml/2006/main">
          <a:srgbClr val="00B050"/>
        </a:solidFill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b="1" dirty="0"/>
            <a:t>SUNY’s Share = 26,244</a:t>
          </a:r>
        </a:p>
        <a:p xmlns:a="http://schemas.openxmlformats.org/drawingml/2006/main">
          <a:pPr algn="ctr"/>
          <a:r>
            <a:rPr lang="en-US" sz="1800" b="1" dirty="0"/>
            <a:t>Largest Single SUNY Institution Enrollment = 5,531</a:t>
          </a:r>
        </a:p>
      </cdr:txBody>
    </cdr:sp>
  </cdr:relSizeAnchor>
  <cdr:relSizeAnchor xmlns:cdr="http://schemas.openxmlformats.org/drawingml/2006/chartDrawing">
    <cdr:from>
      <cdr:x>0.26578</cdr:x>
      <cdr:y>0.68171</cdr:y>
    </cdr:from>
    <cdr:to>
      <cdr:x>0.37501</cdr:x>
      <cdr:y>0.88309</cdr:y>
    </cdr:to>
    <cdr:cxnSp macro="">
      <cdr:nvCxnSpPr>
        <cdr:cNvPr id="7" name="Straight Arrow Connector 6">
          <a:extLst xmlns:a="http://schemas.openxmlformats.org/drawingml/2006/main">
            <a:ext uri="{FF2B5EF4-FFF2-40B4-BE49-F238E27FC236}">
              <a16:creationId xmlns:a16="http://schemas.microsoft.com/office/drawing/2014/main" id="{9CB0E433-2184-4AD1-AD0C-2DCFF9EE3683}"/>
            </a:ext>
          </a:extLst>
        </cdr:cNvPr>
        <cdr:cNvCxnSpPr/>
      </cdr:nvCxnSpPr>
      <cdr:spPr>
        <a:xfrm xmlns:a="http://schemas.openxmlformats.org/drawingml/2006/main" flipV="1">
          <a:off x="2670049" y="3301754"/>
          <a:ext cx="1097280" cy="975359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00B050"/>
          </a:solidFill>
          <a:tailEnd type="triangle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0.37859</cdr:x>
      <cdr:y>0.41901</cdr:y>
    </cdr:from>
    <cdr:to>
      <cdr:x>0.98417</cdr:x>
      <cdr:y>0.51701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978793" y="2029395"/>
          <a:ext cx="6364347" cy="47467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7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800" b="1" dirty="0" smtClean="0"/>
            <a:t>NY state </a:t>
          </a:r>
          <a:r>
            <a:rPr lang="en-US" sz="1800" b="1" dirty="0"/>
            <a:t>is ranked #</a:t>
          </a:r>
          <a:r>
            <a:rPr lang="en-US" sz="1800" b="1" dirty="0" smtClean="0"/>
            <a:t>11 </a:t>
          </a:r>
          <a:r>
            <a:rPr lang="en-US" sz="1800" b="1" dirty="0"/>
            <a:t>in the n</a:t>
          </a:r>
          <a:r>
            <a:rPr lang="en-US" sz="1800" b="1" dirty="0" smtClean="0"/>
            <a:t>ation</a:t>
          </a:r>
          <a:endParaRPr lang="en-US" sz="1050" dirty="0"/>
        </a:p>
      </cdr:txBody>
    </cdr:sp>
  </cdr:relSizeAnchor>
  <cdr:relSizeAnchor xmlns:cdr="http://schemas.openxmlformats.org/drawingml/2006/chartDrawing">
    <cdr:from>
      <cdr:x>0.26422</cdr:x>
      <cdr:y>0.5313</cdr:y>
    </cdr:from>
    <cdr:to>
      <cdr:x>0.36287</cdr:x>
      <cdr:y>0.72333</cdr:y>
    </cdr:to>
    <cdr:cxnSp macro="">
      <cdr:nvCxnSpPr>
        <cdr:cNvPr id="15" name="Straight Arrow Connector 14">
          <a:extLst xmlns:a="http://schemas.openxmlformats.org/drawingml/2006/main">
            <a:ext uri="{FF2B5EF4-FFF2-40B4-BE49-F238E27FC236}">
              <a16:creationId xmlns:a16="http://schemas.microsoft.com/office/drawing/2014/main" id="{E3C732B4-D615-4E98-A131-1FC0B5AB18BA}"/>
            </a:ext>
          </a:extLst>
        </cdr:cNvPr>
        <cdr:cNvCxnSpPr/>
      </cdr:nvCxnSpPr>
      <cdr:spPr>
        <a:xfrm xmlns:a="http://schemas.openxmlformats.org/drawingml/2006/main" flipV="1">
          <a:off x="2654401" y="2573281"/>
          <a:ext cx="991008" cy="93007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2">
              <a:lumMod val="75000"/>
            </a:schemeClr>
          </a:solidFill>
          <a:tailEnd type="triangle"/>
        </a:ln>
      </cdr:spPr>
      <cdr:style>
        <a:lnRef xmlns:a="http://schemas.openxmlformats.org/drawingml/2006/main" idx="3">
          <a:schemeClr val="accent4"/>
        </a:lnRef>
        <a:fillRef xmlns:a="http://schemas.openxmlformats.org/drawingml/2006/main" idx="0">
          <a:schemeClr val="accent4"/>
        </a:fillRef>
        <a:effectRef xmlns:a="http://schemas.openxmlformats.org/drawingml/2006/main" idx="2">
          <a:schemeClr val="accent4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0.95639</cdr:y>
    </cdr:from>
    <cdr:to>
      <cdr:x>0.99535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0" y="5934270"/>
          <a:ext cx="10429553" cy="2705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00" i="1" dirty="0">
              <a:solidFill>
                <a:schemeClr val="bg1">
                  <a:lumMod val="65000"/>
                </a:schemeClr>
              </a:solidFill>
            </a:rPr>
            <a:t>SUNY System Administration Office of Institutional Research and Data Analytics  ::  </a:t>
          </a:r>
          <a:r>
            <a:rPr lang="en-US" sz="1000" i="1" dirty="0" smtClean="0">
              <a:solidFill>
                <a:schemeClr val="bg1">
                  <a:lumMod val="65000"/>
                </a:schemeClr>
              </a:solidFill>
            </a:rPr>
            <a:t>December 21, 2018             			Sources</a:t>
          </a:r>
          <a:r>
            <a:rPr lang="en-US" sz="1000" i="1" dirty="0">
              <a:solidFill>
                <a:schemeClr val="bg1">
                  <a:lumMod val="65000"/>
                </a:schemeClr>
              </a:solidFill>
            </a:rPr>
            <a:t>:</a:t>
          </a:r>
          <a:r>
            <a:rPr lang="en-US" sz="1000" i="1" baseline="0" dirty="0">
              <a:solidFill>
                <a:schemeClr val="bg1">
                  <a:lumMod val="65000"/>
                </a:schemeClr>
              </a:solidFill>
            </a:rPr>
            <a:t>  SUNY Data </a:t>
          </a:r>
          <a:r>
            <a:rPr lang="en-US" sz="1000" i="1" baseline="0" dirty="0" smtClean="0">
              <a:solidFill>
                <a:schemeClr val="bg1">
                  <a:lumMod val="65000"/>
                </a:schemeClr>
              </a:solidFill>
            </a:rPr>
            <a:t>Warehouse</a:t>
          </a:r>
          <a:endParaRPr lang="en-US" sz="1000" i="1" dirty="0">
            <a:solidFill>
              <a:schemeClr val="bg1">
                <a:lumMod val="6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0.00738</cdr:x>
      <cdr:y>0.0101</cdr:y>
    </cdr:from>
    <cdr:to>
      <cdr:x>0.21956</cdr:x>
      <cdr:y>0.07197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6202" y="76202"/>
          <a:ext cx="2190750" cy="4667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2000" b="1">
            <a:solidFill>
              <a:schemeClr val="accent2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0.00092</cdr:x>
      <cdr:y>0.95801</cdr:y>
    </cdr:from>
    <cdr:to>
      <cdr:x>0.98967</cdr:x>
      <cdr:y>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9340" y="5747658"/>
          <a:ext cx="10037499" cy="2519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000" i="1" dirty="0">
              <a:solidFill>
                <a:sysClr val="window" lastClr="FFFFFF">
                  <a:lumMod val="65000"/>
                </a:sysClr>
              </a:solidFill>
            </a:rPr>
            <a:t>SUNY System Administration Office of Institutional Research and Data Analytics  ::  </a:t>
          </a:r>
          <a:r>
            <a:rPr lang="en-US" sz="1000" i="1" dirty="0" smtClean="0">
              <a:solidFill>
                <a:sysClr val="window" lastClr="FFFFFF">
                  <a:lumMod val="65000"/>
                </a:sysClr>
              </a:solidFill>
            </a:rPr>
            <a:t>December 21, </a:t>
          </a:r>
          <a:r>
            <a:rPr lang="en-US" sz="1000" i="1" dirty="0">
              <a:solidFill>
                <a:sysClr val="window" lastClr="FFFFFF">
                  <a:lumMod val="65000"/>
                </a:sysClr>
              </a:solidFill>
            </a:rPr>
            <a:t>2018          </a:t>
          </a:r>
          <a:r>
            <a:rPr lang="en-US" sz="1000" i="1" dirty="0" smtClean="0">
              <a:solidFill>
                <a:sysClr val="window" lastClr="FFFFFF">
                  <a:lumMod val="65000"/>
                </a:sysClr>
              </a:solidFill>
            </a:rPr>
            <a:t>		                       Sources</a:t>
          </a:r>
          <a:r>
            <a:rPr lang="en-US" sz="1000" i="1" dirty="0">
              <a:solidFill>
                <a:sysClr val="window" lastClr="FFFFFF">
                  <a:lumMod val="65000"/>
                </a:sysClr>
              </a:solidFill>
            </a:rPr>
            <a:t>:  SUNY Data Warehouse 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0.00545</cdr:x>
      <cdr:y>0.94322</cdr:y>
    </cdr:from>
    <cdr:to>
      <cdr:x>0.99636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576" y="5695952"/>
          <a:ext cx="5191125" cy="3428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800" i="1">
              <a:solidFill>
                <a:schemeClr val="tx1">
                  <a:lumMod val="50000"/>
                  <a:lumOff val="50000"/>
                </a:schemeClr>
              </a:solidFill>
            </a:rPr>
            <a:t>SUNY System</a:t>
          </a:r>
          <a:r>
            <a:rPr lang="en-US" sz="800" i="1" baseline="0">
              <a:solidFill>
                <a:schemeClr val="tx1">
                  <a:lumMod val="50000"/>
                  <a:lumOff val="50000"/>
                </a:schemeClr>
              </a:solidFill>
            </a:rPr>
            <a:t> Administration Office of Institutional Research  and Data Analytics :: December 21, 2018</a:t>
          </a:r>
        </a:p>
        <a:p xmlns:a="http://schemas.openxmlformats.org/drawingml/2006/main">
          <a:r>
            <a:rPr lang="en-US" sz="800" i="1" baseline="0">
              <a:solidFill>
                <a:schemeClr val="tx1">
                  <a:lumMod val="50000"/>
                  <a:lumOff val="50000"/>
                </a:schemeClr>
              </a:solidFill>
            </a:rPr>
            <a:t>Sources:  SUNY Data Warehouse  Fall 2017-Fall 2018)  </a:t>
          </a:r>
          <a:endParaRPr lang="en-US" sz="800" i="1">
            <a:solidFill>
              <a:schemeClr val="tx1">
                <a:lumMod val="50000"/>
                <a:lumOff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0.00364</cdr:x>
      <cdr:y>0.00789</cdr:y>
    </cdr:from>
    <cdr:to>
      <cdr:x>0.99091</cdr:x>
      <cdr:y>0.08833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9051" y="47626"/>
          <a:ext cx="5172075" cy="4857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400" b="1" dirty="0"/>
            <a:t>Percent Change in </a:t>
          </a:r>
          <a:r>
            <a:rPr lang="en-US" sz="1400" b="1" u="sng" dirty="0"/>
            <a:t>First-Time</a:t>
          </a:r>
          <a:r>
            <a:rPr lang="en-US" sz="1400" b="1" u="sng" baseline="0" dirty="0"/>
            <a:t> Undergraduat</a:t>
          </a:r>
          <a:r>
            <a:rPr lang="en-US" sz="1400" b="1" baseline="0" dirty="0"/>
            <a:t>e</a:t>
          </a:r>
          <a:r>
            <a:rPr lang="en-US" sz="1400" b="1" dirty="0"/>
            <a:t> Enrollment </a:t>
          </a:r>
        </a:p>
        <a:p xmlns:a="http://schemas.openxmlformats.org/drawingml/2006/main">
          <a:pPr algn="ctr"/>
          <a:r>
            <a:rPr lang="en-US" sz="1400" b="1" dirty="0"/>
            <a:t>at SUNY State-Operated Institutions,  Fall 2017 to  Fall 2018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0.00545</cdr:x>
      <cdr:y>0.94322</cdr:y>
    </cdr:from>
    <cdr:to>
      <cdr:x>0.99636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576" y="5695952"/>
          <a:ext cx="5191125" cy="3428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indent="0"/>
          <a:r>
            <a:rPr lang="en-US" sz="800" i="1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rPr>
            <a:t>SUNY System Administration Office of Institutional Research  and Data Analytics :: December 21, 2018</a:t>
          </a:r>
        </a:p>
        <a:p xmlns:a="http://schemas.openxmlformats.org/drawingml/2006/main">
          <a:pPr marL="0" indent="0"/>
          <a:r>
            <a:rPr lang="en-US" sz="800" i="1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rPr>
            <a:t>Sources:  SUNY Data Warehouse  Fall 2017-Fall 2018)  </a:t>
          </a:r>
        </a:p>
        <a:p xmlns:a="http://schemas.openxmlformats.org/drawingml/2006/main">
          <a:r>
            <a:rPr lang="en-US" sz="800" i="1" baseline="0">
              <a:solidFill>
                <a:schemeClr val="tx1">
                  <a:lumMod val="50000"/>
                  <a:lumOff val="50000"/>
                </a:schemeClr>
              </a:solidFill>
            </a:rPr>
            <a:t>)  </a:t>
          </a:r>
          <a:endParaRPr lang="en-US" sz="800" i="1">
            <a:solidFill>
              <a:schemeClr val="tx1">
                <a:lumMod val="50000"/>
                <a:lumOff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0.00364</cdr:x>
      <cdr:y>0.00789</cdr:y>
    </cdr:from>
    <cdr:to>
      <cdr:x>0.99091</cdr:x>
      <cdr:y>0.08833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9051" y="47626"/>
          <a:ext cx="5172075" cy="4857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400" b="1" dirty="0"/>
            <a:t>Percent Change in </a:t>
          </a:r>
          <a:r>
            <a:rPr lang="en-US" sz="1400" b="1" u="sng" dirty="0"/>
            <a:t>First-Time</a:t>
          </a:r>
          <a:r>
            <a:rPr lang="en-US" sz="1400" b="1" u="sng" baseline="0" dirty="0"/>
            <a:t> Undergraduate</a:t>
          </a:r>
          <a:r>
            <a:rPr lang="en-US" sz="1400" b="1" u="sng" dirty="0"/>
            <a:t> </a:t>
          </a:r>
          <a:r>
            <a:rPr lang="en-US" sz="1400" b="1" dirty="0"/>
            <a:t>Enrollment </a:t>
          </a:r>
        </a:p>
        <a:p xmlns:a="http://schemas.openxmlformats.org/drawingml/2006/main">
          <a:pPr algn="ctr"/>
          <a:r>
            <a:rPr lang="en-US" sz="1400" b="1" dirty="0"/>
            <a:t>at SUNY Community Colleges,  Fall 2017 to  Fall 2018</a:t>
          </a:r>
        </a:p>
      </cdr:txBody>
    </cdr:sp>
  </cdr:relSizeAnchor>
  <cdr:relSizeAnchor xmlns:cdr="http://schemas.openxmlformats.org/drawingml/2006/chartDrawing">
    <cdr:from>
      <cdr:x>0.00545</cdr:x>
      <cdr:y>0.90221</cdr:y>
    </cdr:from>
    <cdr:to>
      <cdr:x>0.98</cdr:x>
      <cdr:y>0.95268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8551" y="5448299"/>
          <a:ext cx="5105425" cy="3047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800" i="1">
              <a:solidFill>
                <a:schemeClr val="tx1">
                  <a:lumMod val="50000"/>
                  <a:lumOff val="50000"/>
                </a:schemeClr>
              </a:solidFill>
            </a:rPr>
            <a:t> 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0.00092</cdr:x>
      <cdr:y>0.96717</cdr:y>
    </cdr:from>
    <cdr:to>
      <cdr:x>0.98819</cdr:x>
      <cdr:y>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9499" y="7281398"/>
          <a:ext cx="10193681" cy="2471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000" i="1" baseline="0" dirty="0">
              <a:solidFill>
                <a:schemeClr val="bg1">
                  <a:lumMod val="50000"/>
                </a:schemeClr>
              </a:solidFill>
              <a:effectLst/>
              <a:latin typeface="Calibri"/>
              <a:ea typeface="+mn-ea"/>
              <a:cs typeface="+mn-cs"/>
            </a:rPr>
            <a:t>SUNY System Administration Office of Institutional Research and Data Analytics  ::  </a:t>
          </a:r>
          <a:r>
            <a:rPr lang="en-US" sz="1000" i="1" dirty="0" smtClean="0">
              <a:solidFill>
                <a:schemeClr val="bg1">
                  <a:lumMod val="50000"/>
                </a:schemeClr>
              </a:solidFill>
            </a:rPr>
            <a:t>December 21</a:t>
          </a:r>
          <a:r>
            <a:rPr lang="en-US" sz="1000" i="1" baseline="0" dirty="0" smtClean="0">
              <a:solidFill>
                <a:schemeClr val="bg1">
                  <a:lumMod val="50000"/>
                </a:schemeClr>
              </a:solidFill>
              <a:effectLst/>
              <a:latin typeface="Calibri"/>
              <a:ea typeface="+mn-ea"/>
              <a:cs typeface="+mn-cs"/>
            </a:rPr>
            <a:t>, </a:t>
          </a:r>
          <a:r>
            <a:rPr lang="en-US" sz="1000" i="1" baseline="0" dirty="0">
              <a:solidFill>
                <a:schemeClr val="bg1">
                  <a:lumMod val="50000"/>
                </a:schemeClr>
              </a:solidFill>
              <a:effectLst/>
              <a:latin typeface="Calibri"/>
              <a:ea typeface="+mn-ea"/>
              <a:cs typeface="+mn-cs"/>
            </a:rPr>
            <a:t>2018  </a:t>
          </a:r>
          <a:r>
            <a:rPr lang="en-US" sz="1000" i="1" baseline="0" dirty="0" smtClean="0">
              <a:solidFill>
                <a:schemeClr val="bg1">
                  <a:lumMod val="50000"/>
                </a:schemeClr>
              </a:solidFill>
              <a:effectLst/>
              <a:latin typeface="Calibri"/>
              <a:ea typeface="+mn-ea"/>
              <a:cs typeface="+mn-cs"/>
            </a:rPr>
            <a:t>   			</a:t>
          </a:r>
          <a:r>
            <a:rPr lang="en-US" sz="1000" i="1" dirty="0" smtClean="0">
              <a:solidFill>
                <a:schemeClr val="bg1">
                  <a:lumMod val="50000"/>
                </a:schemeClr>
              </a:solidFill>
              <a:effectLst/>
              <a:latin typeface="Calibri"/>
              <a:ea typeface="+mn-ea"/>
              <a:cs typeface="+mn-cs"/>
            </a:rPr>
            <a:t>                </a:t>
          </a:r>
          <a:r>
            <a:rPr lang="en-US" sz="1000" i="1" baseline="0" dirty="0" smtClean="0">
              <a:solidFill>
                <a:schemeClr val="bg1">
                  <a:lumMod val="50000"/>
                </a:schemeClr>
              </a:solidFill>
              <a:effectLst/>
              <a:latin typeface="Calibri"/>
              <a:ea typeface="+mn-ea"/>
              <a:cs typeface="+mn-cs"/>
            </a:rPr>
            <a:t>Sources</a:t>
          </a:r>
          <a:r>
            <a:rPr lang="en-US" sz="1000" i="1" baseline="0" dirty="0">
              <a:solidFill>
                <a:schemeClr val="bg1">
                  <a:lumMod val="50000"/>
                </a:schemeClr>
              </a:solidFill>
              <a:effectLst/>
              <a:latin typeface="Calibri"/>
              <a:ea typeface="+mn-ea"/>
              <a:cs typeface="+mn-cs"/>
            </a:rPr>
            <a:t>:  SUNY Data </a:t>
          </a:r>
          <a:r>
            <a:rPr lang="en-US" sz="1000" i="1" baseline="0" dirty="0" smtClean="0">
              <a:solidFill>
                <a:schemeClr val="bg1">
                  <a:lumMod val="50000"/>
                </a:schemeClr>
              </a:solidFill>
              <a:effectLst/>
              <a:latin typeface="Calibri"/>
              <a:ea typeface="+mn-ea"/>
              <a:cs typeface="+mn-cs"/>
            </a:rPr>
            <a:t>Warehouse</a:t>
          </a:r>
          <a:endParaRPr lang="en-US" sz="1000" i="1" baseline="0" dirty="0">
            <a:solidFill>
              <a:schemeClr val="bg1">
                <a:lumMod val="50000"/>
              </a:schemeClr>
            </a:solidFill>
            <a:effectLst/>
            <a:latin typeface="Calibri"/>
            <a:ea typeface="+mn-ea"/>
            <a:cs typeface="+mn-cs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0.00926</cdr:x>
      <cdr:y>0.01105</cdr:y>
    </cdr:from>
    <cdr:to>
      <cdr:x>0.99074</cdr:x>
      <cdr:y>0.07708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3002" y="67520"/>
          <a:ext cx="9857470" cy="4033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000" b="1" dirty="0"/>
            <a:t>Long Term</a:t>
          </a:r>
          <a:r>
            <a:rPr lang="en-US" sz="2000" b="1" baseline="0" dirty="0"/>
            <a:t> Trends of Degrees Granted at SUNY by Award Level, 1975-76 to 2017-18*</a:t>
          </a:r>
          <a:endParaRPr lang="en-US" sz="2000" b="1" dirty="0"/>
        </a:p>
      </cdr:txBody>
    </cdr:sp>
  </cdr:relSizeAnchor>
  <cdr:relSizeAnchor xmlns:cdr="http://schemas.openxmlformats.org/drawingml/2006/chartDrawing">
    <cdr:from>
      <cdr:x>0</cdr:x>
      <cdr:y>0.97069</cdr:y>
    </cdr:from>
    <cdr:to>
      <cdr:x>0.98045</cdr:x>
      <cdr:y>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0" y="5928996"/>
          <a:ext cx="9544241" cy="1790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l"/>
          <a:r>
            <a:rPr lang="en-US" sz="1100" i="1" dirty="0">
              <a:solidFill>
                <a:sysClr val="windowText" lastClr="000000">
                  <a:lumMod val="65000"/>
                  <a:lumOff val="35000"/>
                </a:sysClr>
              </a:solidFill>
            </a:rPr>
            <a:t>SUNY System Administration Office of Institutional Research and Data Analytics  :: </a:t>
          </a:r>
          <a:r>
            <a:rPr lang="en-US" sz="1100" i="1" dirty="0" smtClean="0">
              <a:solidFill>
                <a:sysClr val="windowText" lastClr="000000">
                  <a:lumMod val="65000"/>
                  <a:lumOff val="35000"/>
                </a:sysClr>
              </a:solidFill>
            </a:rPr>
            <a:t> December 21, </a:t>
          </a:r>
          <a:r>
            <a:rPr lang="en-US" sz="1100" i="1" dirty="0">
              <a:solidFill>
                <a:sysClr val="windowText" lastClr="000000">
                  <a:lumMod val="65000"/>
                  <a:lumOff val="35000"/>
                </a:sysClr>
              </a:solidFill>
            </a:rPr>
            <a:t>2018      </a:t>
          </a:r>
          <a:r>
            <a:rPr lang="en-US" i="1" dirty="0">
              <a:solidFill>
                <a:sysClr val="windowText" lastClr="000000">
                  <a:lumMod val="65000"/>
                  <a:lumOff val="35000"/>
                </a:sysClr>
              </a:solidFill>
            </a:rPr>
            <a:t> </a:t>
          </a:r>
          <a:r>
            <a:rPr lang="en-US" i="1" dirty="0" smtClean="0">
              <a:solidFill>
                <a:sysClr val="windowText" lastClr="000000">
                  <a:lumMod val="65000"/>
                  <a:lumOff val="35000"/>
                </a:sysClr>
              </a:solidFill>
            </a:rPr>
            <a:t>        </a:t>
          </a:r>
          <a:r>
            <a:rPr lang="en-US" sz="1100" i="1" dirty="0" smtClean="0">
              <a:solidFill>
                <a:sysClr val="windowText" lastClr="000000">
                  <a:lumMod val="65000"/>
                  <a:lumOff val="35000"/>
                </a:sysClr>
              </a:solidFill>
            </a:rPr>
            <a:t>Sources</a:t>
          </a:r>
          <a:r>
            <a:rPr lang="en-US" sz="1100" i="1" dirty="0">
              <a:solidFill>
                <a:sysClr val="windowText" lastClr="000000">
                  <a:lumMod val="65000"/>
                  <a:lumOff val="35000"/>
                </a:sysClr>
              </a:solidFill>
            </a:rPr>
            <a:t>:  SUNY historical</a:t>
          </a:r>
          <a:r>
            <a:rPr lang="en-US" sz="1100" i="1" baseline="0" dirty="0">
              <a:solidFill>
                <a:sysClr val="windowText" lastClr="000000">
                  <a:lumMod val="65000"/>
                  <a:lumOff val="35000"/>
                </a:sysClr>
              </a:solidFill>
            </a:rPr>
            <a:t> tables and SUNY Data Warehouse</a:t>
          </a:r>
          <a:endParaRPr lang="en-US" sz="1100" i="1" dirty="0">
            <a:solidFill>
              <a:sysClr val="windowText" lastClr="000000">
                <a:lumMod val="65000"/>
                <a:lumOff val="35000"/>
              </a:sysClr>
            </a:solidFill>
          </a:endParaRPr>
        </a:p>
      </cdr:txBody>
    </cdr:sp>
  </cdr:relSizeAnchor>
  <cdr:relSizeAnchor xmlns:cdr="http://schemas.openxmlformats.org/drawingml/2006/chartDrawing">
    <cdr:from>
      <cdr:x>0</cdr:x>
      <cdr:y>0.94205</cdr:y>
    </cdr:from>
    <cdr:to>
      <cdr:x>0.98045</cdr:x>
      <cdr:y>0.97215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0" y="6657977"/>
          <a:ext cx="9077301" cy="2127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sz="1200" i="0" dirty="0">
              <a:solidFill>
                <a:sysClr val="windowText" lastClr="000000"/>
              </a:solidFill>
            </a:rPr>
            <a:t>*Degrees awarded</a:t>
          </a:r>
          <a:r>
            <a:rPr lang="en-US" sz="1200" i="0" baseline="0" dirty="0">
              <a:solidFill>
                <a:sysClr val="windowText" lastClr="000000"/>
              </a:solidFill>
            </a:rPr>
            <a:t> in 2017-2018 are projected totals after late clearances have been added.</a:t>
          </a:r>
          <a:endParaRPr lang="en-US" sz="1200" i="0" dirty="0">
            <a:solidFill>
              <a:sysClr val="windowText" lastClr="000000"/>
            </a:solidFill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</cdr:x>
      <cdr:y>0.96</cdr:y>
    </cdr:from>
    <cdr:to>
      <cdr:x>0.71664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5686773"/>
          <a:ext cx="6700125" cy="2369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i="1" dirty="0">
              <a:solidFill>
                <a:schemeClr val="bg1">
                  <a:lumMod val="50000"/>
                </a:schemeClr>
              </a:solidFill>
            </a:rPr>
            <a:t>SUNY System</a:t>
          </a:r>
          <a:r>
            <a:rPr lang="en-US" sz="1200" i="1" baseline="0" dirty="0">
              <a:solidFill>
                <a:schemeClr val="bg1">
                  <a:lumMod val="50000"/>
                </a:schemeClr>
              </a:solidFill>
            </a:rPr>
            <a:t> Administration Office of Institutional Research and Data Analytics  :: </a:t>
          </a:r>
          <a:r>
            <a:rPr lang="en-US" sz="1200" i="1" baseline="0" dirty="0" smtClean="0">
              <a:solidFill>
                <a:schemeClr val="bg1">
                  <a:lumMod val="50000"/>
                </a:schemeClr>
              </a:solidFill>
            </a:rPr>
            <a:t>December</a:t>
          </a:r>
          <a:r>
            <a:rPr lang="en-US" sz="1200" i="1" dirty="0" smtClean="0">
              <a:solidFill>
                <a:schemeClr val="bg1">
                  <a:lumMod val="50000"/>
                </a:schemeClr>
              </a:solidFill>
            </a:rPr>
            <a:t> 21, </a:t>
          </a:r>
          <a:r>
            <a:rPr lang="en-US" sz="1200" i="1" baseline="0" dirty="0" smtClean="0">
              <a:solidFill>
                <a:schemeClr val="bg1">
                  <a:lumMod val="50000"/>
                </a:schemeClr>
              </a:solidFill>
            </a:rPr>
            <a:t>2018</a:t>
          </a:r>
          <a:r>
            <a:rPr lang="en-US" sz="1200" i="1" baseline="0" dirty="0">
              <a:solidFill>
                <a:schemeClr val="bg1">
                  <a:lumMod val="50000"/>
                </a:schemeClr>
              </a:solidFill>
            </a:rPr>
            <a:t>			                        </a:t>
          </a:r>
          <a:endParaRPr lang="en-US" sz="1200" i="1" dirty="0">
            <a:solidFill>
              <a:schemeClr val="bg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0.6875</cdr:x>
      <cdr:y>0.96</cdr:y>
    </cdr:from>
    <cdr:to>
      <cdr:x>1</cdr:x>
      <cdr:y>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5029200" y="4397376"/>
          <a:ext cx="2286000" cy="1828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200" i="1" dirty="0">
              <a:solidFill>
                <a:schemeClr val="bg1">
                  <a:lumMod val="50000"/>
                </a:schemeClr>
              </a:solidFill>
            </a:rPr>
            <a:t>Source:</a:t>
          </a:r>
          <a:r>
            <a:rPr lang="en-US" sz="1200" i="1" baseline="0" dirty="0">
              <a:solidFill>
                <a:schemeClr val="bg1">
                  <a:lumMod val="50000"/>
                </a:schemeClr>
              </a:solidFill>
            </a:rPr>
            <a:t> SUNY Data Warehouse                     </a:t>
          </a:r>
          <a:endParaRPr lang="en-US" sz="1200" i="1" dirty="0">
            <a:solidFill>
              <a:schemeClr val="bg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</cdr:x>
      <cdr:y>0.9224</cdr:y>
    </cdr:from>
    <cdr:to>
      <cdr:x>0.82161</cdr:x>
      <cdr:y>0.96407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0" y="5464063"/>
          <a:ext cx="7681568" cy="246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i="0" baseline="0" dirty="0">
              <a:solidFill>
                <a:sysClr val="windowText" lastClr="000000"/>
              </a:solidFill>
            </a:rPr>
            <a:t>*Degrees awarded in 2017-2018 are projected totals after late clearances have been added.</a:t>
          </a:r>
          <a:r>
            <a:rPr lang="en-US" sz="1200" i="1" baseline="0" dirty="0">
              <a:solidFill>
                <a:schemeClr val="bg1">
                  <a:lumMod val="50000"/>
                </a:schemeClr>
              </a:solidFill>
            </a:rPr>
            <a:t>			                        </a:t>
          </a:r>
          <a:endParaRPr lang="en-US" sz="1200" i="1" dirty="0">
            <a:solidFill>
              <a:schemeClr val="bg1">
                <a:lumMod val="50000"/>
              </a:schemeClr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59265-70E9-4BB2-BA62-1DD9FED69301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04B9C-AE85-4C08-9066-2934DB9F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407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684B688-65F4-4D64-BFD6-22B62F285C29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4E2F3EB-B300-4A91-98D9-445B37C73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42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1075" y="239713"/>
            <a:ext cx="5048250" cy="2840037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83265">
              <a:defRPr/>
            </a:pPr>
            <a:fld id="{0C2A6502-EEF5-4ABE-8183-4E5906979868}" type="slidenum">
              <a:rPr lang="en-US">
                <a:solidFill>
                  <a:prstClr val="black"/>
                </a:solidFill>
                <a:latin typeface="Calibri"/>
              </a:rPr>
              <a:pPr defTabSz="483265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39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8250" y="231775"/>
            <a:ext cx="4030663" cy="22669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92302">
              <a:defRPr/>
            </a:pPr>
            <a:fld id="{0C2A6502-EEF5-4ABE-8183-4E5906979868}" type="slidenum">
              <a:rPr lang="en-US">
                <a:solidFill>
                  <a:prstClr val="black"/>
                </a:solidFill>
                <a:latin typeface="Calibri"/>
              </a:rPr>
              <a:pPr defTabSz="492302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>
          <a:xfrm>
            <a:off x="489398" y="2731671"/>
            <a:ext cx="6210695" cy="5538255"/>
          </a:xfrm>
        </p:spPr>
        <p:txBody>
          <a:bodyPr/>
          <a:lstStyle/>
          <a:p>
            <a:pPr marL="168401" indent="-168401">
              <a:buFont typeface="Arial" panose="020B0604020202020204" pitchFamily="34" charset="0"/>
              <a:buChar char="•"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512409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8000" y="192088"/>
            <a:ext cx="3644900" cy="205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43992" y="2451926"/>
            <a:ext cx="6356096" cy="6426137"/>
          </a:xfrm>
        </p:spPr>
        <p:txBody>
          <a:bodyPr>
            <a:noAutofit/>
          </a:bodyPr>
          <a:lstStyle/>
          <a:p>
            <a:pPr>
              <a:spcAft>
                <a:spcPts val="66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03531">
              <a:defRPr/>
            </a:pPr>
            <a:fld id="{0C2A6502-EEF5-4ABE-8183-4E5906979868}" type="slidenum">
              <a:rPr lang="en-US" sz="1300">
                <a:solidFill>
                  <a:prstClr val="black"/>
                </a:solidFill>
                <a:latin typeface="Calibri"/>
              </a:rPr>
              <a:pPr defTabSz="503531">
                <a:defRPr/>
              </a:pPr>
              <a:t>18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2225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0D624-D81C-4254-80F9-E2C6CA67BF9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087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0D624-D81C-4254-80F9-E2C6CA67BF9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792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0D624-D81C-4254-80F9-E2C6CA67BF9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611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0D624-D81C-4254-80F9-E2C6CA67BF9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584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0D624-D81C-4254-80F9-E2C6CA67BF9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822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8000" y="192088"/>
            <a:ext cx="3644900" cy="205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43992" y="2451926"/>
            <a:ext cx="6356096" cy="6426137"/>
          </a:xfrm>
        </p:spPr>
        <p:txBody>
          <a:bodyPr>
            <a:noAutofit/>
          </a:bodyPr>
          <a:lstStyle/>
          <a:p>
            <a:pPr>
              <a:spcAft>
                <a:spcPts val="66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03531">
              <a:defRPr/>
            </a:pPr>
            <a:fld id="{0C2A6502-EEF5-4ABE-8183-4E5906979868}" type="slidenum">
              <a:rPr lang="en-US" sz="1300">
                <a:solidFill>
                  <a:prstClr val="black"/>
                </a:solidFill>
                <a:latin typeface="Calibri"/>
              </a:rPr>
              <a:pPr defTabSz="503531">
                <a:defRPr/>
              </a:pPr>
              <a:t>2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9372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8000" y="192088"/>
            <a:ext cx="3644900" cy="205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43992" y="2451926"/>
            <a:ext cx="6356096" cy="6426137"/>
          </a:xfrm>
        </p:spPr>
        <p:txBody>
          <a:bodyPr>
            <a:noAutofit/>
          </a:bodyPr>
          <a:lstStyle/>
          <a:p>
            <a:pPr>
              <a:spcAft>
                <a:spcPts val="66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03531">
              <a:defRPr/>
            </a:pPr>
            <a:fld id="{0C2A6502-EEF5-4ABE-8183-4E5906979868}" type="slidenum">
              <a:rPr lang="en-US" sz="1300">
                <a:solidFill>
                  <a:prstClr val="black"/>
                </a:solidFill>
                <a:latin typeface="Calibri"/>
              </a:rPr>
              <a:pPr defTabSz="503531">
                <a:defRPr/>
              </a:pPr>
              <a:t>3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6695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8000" y="192088"/>
            <a:ext cx="3644900" cy="205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43992" y="2451926"/>
            <a:ext cx="6356096" cy="6426137"/>
          </a:xfrm>
        </p:spPr>
        <p:txBody>
          <a:bodyPr>
            <a:noAutofit/>
          </a:bodyPr>
          <a:lstStyle/>
          <a:p>
            <a:pPr>
              <a:spcAft>
                <a:spcPts val="66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03531">
              <a:defRPr/>
            </a:pPr>
            <a:fld id="{0C2A6502-EEF5-4ABE-8183-4E5906979868}" type="slidenum">
              <a:rPr lang="en-US" sz="1300">
                <a:solidFill>
                  <a:prstClr val="black"/>
                </a:solidFill>
                <a:latin typeface="Calibri"/>
              </a:rPr>
              <a:pPr defTabSz="503531">
                <a:defRPr/>
              </a:pPr>
              <a:t>4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0212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0DE9CDA9-4A85-4FAA-9E55-E0B69CCE2CA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6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20345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5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2A6502-EEF5-4ABE-8183-4E590697986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658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443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8000" y="192088"/>
            <a:ext cx="3644900" cy="205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43992" y="2451926"/>
            <a:ext cx="6356096" cy="6426137"/>
          </a:xfrm>
        </p:spPr>
        <p:txBody>
          <a:bodyPr>
            <a:noAutofit/>
          </a:bodyPr>
          <a:lstStyle/>
          <a:p>
            <a:pPr>
              <a:spcAft>
                <a:spcPts val="66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03531">
              <a:defRPr/>
            </a:pPr>
            <a:fld id="{0C2A6502-EEF5-4ABE-8183-4E5906979868}" type="slidenum">
              <a:rPr lang="en-US" sz="1300">
                <a:solidFill>
                  <a:prstClr val="black"/>
                </a:solidFill>
                <a:latin typeface="Calibri"/>
              </a:rPr>
              <a:pPr defTabSz="503531">
                <a:defRPr/>
              </a:pPr>
              <a:t>14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2196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4739">
              <a:defRPr/>
            </a:pPr>
            <a:fld id="{0C2A6502-EEF5-4ABE-8183-4E5906979868}" type="slidenum">
              <a:rPr lang="en-US">
                <a:solidFill>
                  <a:prstClr val="black"/>
                </a:solidFill>
                <a:latin typeface="Calibri"/>
              </a:rPr>
              <a:pPr defTabSz="474739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6270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8000" y="192088"/>
            <a:ext cx="3644900" cy="205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43992" y="2451926"/>
            <a:ext cx="6356096" cy="6426137"/>
          </a:xfrm>
        </p:spPr>
        <p:txBody>
          <a:bodyPr>
            <a:noAutofit/>
          </a:bodyPr>
          <a:lstStyle/>
          <a:p>
            <a:pPr>
              <a:spcAft>
                <a:spcPts val="66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03531">
              <a:defRPr/>
            </a:pPr>
            <a:fld id="{0C2A6502-EEF5-4ABE-8183-4E5906979868}" type="slidenum">
              <a:rPr lang="en-US" sz="1300">
                <a:solidFill>
                  <a:prstClr val="black"/>
                </a:solidFill>
                <a:latin typeface="Calibri"/>
              </a:rPr>
              <a:pPr defTabSz="503531">
                <a:defRPr/>
              </a:pPr>
              <a:t>16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5428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004A1-E95F-45E1-976D-81F13BF8E8B6}" type="datetime1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8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D9B6-2AA6-4A33-B3E8-D29ACF661FF2}" type="datetime1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34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123-1156-46EF-95BD-B980B0E054E4}" type="datetime1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05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5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5072-80DA-4E64-90E3-B0EC5055FC0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12584" y="1624351"/>
            <a:ext cx="3378593" cy="867099"/>
          </a:xfrm>
        </p:spPr>
        <p:txBody>
          <a:bodyPr>
            <a:noAutofit/>
          </a:bodyPr>
          <a:lstStyle>
            <a:lvl1pPr marL="0" indent="0" algn="ctr">
              <a:buNone/>
              <a:defRPr sz="4200">
                <a:solidFill>
                  <a:srgbClr val="00468B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512583" y="2723445"/>
            <a:ext cx="3383280" cy="254793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04360" y="1624351"/>
            <a:ext cx="3383280" cy="867099"/>
          </a:xfrm>
        </p:spPr>
        <p:txBody>
          <a:bodyPr>
            <a:noAutofit/>
          </a:bodyPr>
          <a:lstStyle>
            <a:lvl1pPr marL="0" indent="0" algn="ctr">
              <a:buNone/>
              <a:defRPr sz="4200">
                <a:solidFill>
                  <a:srgbClr val="00468B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404360" y="2723445"/>
            <a:ext cx="3383280" cy="254793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8186833" y="1624351"/>
            <a:ext cx="3383280" cy="867099"/>
          </a:xfrm>
        </p:spPr>
        <p:txBody>
          <a:bodyPr>
            <a:noAutofit/>
          </a:bodyPr>
          <a:lstStyle>
            <a:lvl1pPr marL="0" indent="0" algn="ctr">
              <a:buNone/>
              <a:defRPr sz="4200">
                <a:solidFill>
                  <a:srgbClr val="00468B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8186833" y="2723445"/>
            <a:ext cx="3383280" cy="254793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4109" y="5630198"/>
            <a:ext cx="2231329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98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 Bottom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475" y="-5367"/>
            <a:ext cx="12175525" cy="68594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5381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5072-80DA-4E64-90E3-B0EC5055FC0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12800" y="2895600"/>
            <a:ext cx="10541000" cy="27257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SUNY_NEW_LOGO_W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480" y="5632704"/>
            <a:ext cx="2221992" cy="108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80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54836" y="2137634"/>
            <a:ext cx="5882328" cy="448136"/>
          </a:xfrm>
        </p:spPr>
        <p:txBody>
          <a:bodyPr lIns="0" tIns="0" rIns="0" bIns="0"/>
          <a:lstStyle>
            <a:lvl1pPr>
              <a:defRPr sz="2912" b="0" i="0">
                <a:solidFill>
                  <a:srgbClr val="004B9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365126" y="1430318"/>
            <a:ext cx="4535055" cy="1900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35" b="1" i="0">
                <a:solidFill>
                  <a:srgbClr val="004B9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182204" y="1687157"/>
            <a:ext cx="4508884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88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82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1206">
              <a:lnSpc>
                <a:spcPts val="1125"/>
              </a:lnSpc>
            </a:pPr>
            <a:r>
              <a:rPr lang="en-US" spc="-4" smtClean="0"/>
              <a:t>Preliminary </a:t>
            </a:r>
            <a:r>
              <a:rPr lang="en-US" spc="-9" smtClean="0"/>
              <a:t>and predecisional </a:t>
            </a:r>
            <a:r>
              <a:rPr lang="en-US" sz="1059" smtClean="0"/>
              <a:t>|</a:t>
            </a:r>
            <a:r>
              <a:rPr lang="en-US" sz="1059" spc="229" smtClean="0"/>
              <a:t> </a:t>
            </a:r>
            <a:fld id="{81D60167-4931-47E6-BA6A-407CBD079E47}" type="slidenum">
              <a:rPr spc="-4" smtClean="0"/>
              <a:pPr marL="11206">
                <a:lnSpc>
                  <a:spcPts val="1125"/>
                </a:lnSpc>
              </a:pPr>
              <a:t>‹#›</a:t>
            </a:fld>
            <a:endParaRPr sz="1059"/>
          </a:p>
        </p:txBody>
      </p:sp>
    </p:spTree>
    <p:extLst>
      <p:ext uri="{BB962C8B-B14F-4D97-AF65-F5344CB8AC3E}">
        <p14:creationId xmlns:p14="http://schemas.microsoft.com/office/powerpoint/2010/main" val="1724327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36267" y="1557867"/>
            <a:ext cx="4910667" cy="2556933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36265" y="4114800"/>
            <a:ext cx="4910667" cy="11430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6" name="Picture 5" descr="SUNY_NEW_LOGO_W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27" y="4473144"/>
            <a:ext cx="3724968" cy="1816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4" r="24474"/>
          <a:stretch/>
        </p:blipFill>
        <p:spPr>
          <a:xfrm>
            <a:off x="6334898" y="2"/>
            <a:ext cx="5857103" cy="37564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" b="12290"/>
          <a:stretch/>
        </p:blipFill>
        <p:spPr>
          <a:xfrm>
            <a:off x="2" y="3756455"/>
            <a:ext cx="6334895" cy="308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00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ottom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5381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5072-80DA-4E64-90E3-B0EC5055FC0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12800" y="2895600"/>
            <a:ext cx="10541000" cy="27257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6" descr="SUNY_NEW_LOGO_W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480" y="5632704"/>
            <a:ext cx="2221992" cy="108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21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865" y="110188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5072-80DA-4E64-90E3-B0EC5055FC0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410865" y="2503715"/>
            <a:ext cx="10541000" cy="272573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480" y="5632705"/>
            <a:ext cx="2221992" cy="107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33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30401"/>
            <a:ext cx="10515600" cy="42465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632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uced Gras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3193" y="1101889"/>
            <a:ext cx="4583273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5072-80DA-4E64-90E3-B0EC5055FC0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7343191" y="2503715"/>
            <a:ext cx="4608675" cy="272573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7" name="Picture 6" descr="DSC_0101 copy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47"/>
          <a:stretch/>
        </p:blipFill>
        <p:spPr>
          <a:xfrm>
            <a:off x="1" y="0"/>
            <a:ext cx="5673012" cy="7338875"/>
          </a:xfrm>
          <a:prstGeom prst="rect">
            <a:avLst/>
          </a:prstGeom>
        </p:spPr>
      </p:pic>
      <p:pic>
        <p:nvPicPr>
          <p:cNvPr id="10" name="Picture 9" descr="Background 5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20" y="-875343"/>
            <a:ext cx="5888981" cy="225216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5784981"/>
            <a:ext cx="12192000" cy="1073020"/>
          </a:xfrm>
          <a:prstGeom prst="rect">
            <a:avLst/>
          </a:prstGeom>
          <a:solidFill>
            <a:srgbClr val="0D346D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529B"/>
              </a:solidFill>
            </a:endParaRPr>
          </a:p>
        </p:txBody>
      </p:sp>
      <p:pic>
        <p:nvPicPr>
          <p:cNvPr id="12" name="Picture 11" descr="SUNY_NEW_LOGO_W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480" y="5632705"/>
            <a:ext cx="2221992" cy="108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12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E410A-A255-441A-8C92-85D626FBEC42}" type="datetime1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72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Gras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101 copy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32"/>
          <a:stretch/>
        </p:blipFill>
        <p:spPr>
          <a:xfrm>
            <a:off x="0" y="0"/>
            <a:ext cx="12192000" cy="6857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5242" y="2169035"/>
            <a:ext cx="4113245" cy="113400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5072-80DA-4E64-90E3-B0EC5055FC0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5910915"/>
            <a:ext cx="12192000" cy="810560"/>
          </a:xfrm>
          <a:prstGeom prst="rect">
            <a:avLst/>
          </a:prstGeom>
          <a:solidFill>
            <a:srgbClr val="0D346D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529B"/>
              </a:solidFill>
            </a:endParaRPr>
          </a:p>
        </p:txBody>
      </p:sp>
      <p:pic>
        <p:nvPicPr>
          <p:cNvPr id="6" name="Picture 5" descr="Background 3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1272" y="4814598"/>
            <a:ext cx="11391872" cy="1906879"/>
          </a:xfrm>
          <a:prstGeom prst="rect">
            <a:avLst/>
          </a:prstGeom>
        </p:spPr>
      </p:pic>
      <p:pic>
        <p:nvPicPr>
          <p:cNvPr id="7" name="Picture 6" descr="SUNY_NEW_LOGO_W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480" y="5632704"/>
            <a:ext cx="2221992" cy="1083603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7175242" y="3508377"/>
            <a:ext cx="4178559" cy="18653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794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976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5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5072-80DA-4E64-90E3-B0EC5055FC0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12584" y="1624351"/>
            <a:ext cx="3378593" cy="867099"/>
          </a:xfrm>
        </p:spPr>
        <p:txBody>
          <a:bodyPr>
            <a:noAutofit/>
          </a:bodyPr>
          <a:lstStyle>
            <a:lvl1pPr marL="0" indent="0" algn="ctr">
              <a:buNone/>
              <a:defRPr sz="4200">
                <a:solidFill>
                  <a:srgbClr val="00468B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512583" y="2723445"/>
            <a:ext cx="3383280" cy="254793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04360" y="1624351"/>
            <a:ext cx="3383280" cy="867099"/>
          </a:xfrm>
        </p:spPr>
        <p:txBody>
          <a:bodyPr>
            <a:noAutofit/>
          </a:bodyPr>
          <a:lstStyle>
            <a:lvl1pPr marL="0" indent="0" algn="ctr">
              <a:buNone/>
              <a:defRPr sz="4200">
                <a:solidFill>
                  <a:srgbClr val="00468B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404360" y="2723445"/>
            <a:ext cx="3383280" cy="254793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8186833" y="1624351"/>
            <a:ext cx="3383280" cy="867099"/>
          </a:xfrm>
        </p:spPr>
        <p:txBody>
          <a:bodyPr>
            <a:noAutofit/>
          </a:bodyPr>
          <a:lstStyle>
            <a:lvl1pPr marL="0" indent="0" algn="ctr">
              <a:buNone/>
              <a:defRPr sz="4200">
                <a:solidFill>
                  <a:srgbClr val="00468B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8186833" y="2723445"/>
            <a:ext cx="3383280" cy="254793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4109" y="5630198"/>
            <a:ext cx="2231329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75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Number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Dat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5072-80DA-4E64-90E3-B0EC5055FC0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118856" y="1156725"/>
            <a:ext cx="3135085" cy="1921283"/>
          </a:xfrm>
        </p:spPr>
        <p:txBody>
          <a:bodyPr>
            <a:noAutofit/>
          </a:bodyPr>
          <a:lstStyle>
            <a:lvl1pPr marL="0" indent="0" algn="ctr">
              <a:buNone/>
              <a:defRPr sz="17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/>
              <a:t>##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1118856" y="3326365"/>
            <a:ext cx="3135085" cy="1810081"/>
          </a:xfrm>
        </p:spPr>
        <p:txBody>
          <a:bodyPr>
            <a:noAutofit/>
          </a:bodyPr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685553" y="1156725"/>
            <a:ext cx="3136392" cy="1920240"/>
          </a:xfrm>
        </p:spPr>
        <p:txBody>
          <a:bodyPr>
            <a:noAutofit/>
          </a:bodyPr>
          <a:lstStyle>
            <a:lvl1pPr marL="0" indent="0" algn="ctr">
              <a:buNone/>
              <a:defRPr sz="17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/>
              <a:t>##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685553" y="3311216"/>
            <a:ext cx="3136392" cy="1810080"/>
          </a:xfrm>
        </p:spPr>
        <p:txBody>
          <a:bodyPr>
            <a:noAutofit/>
          </a:bodyPr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253559" y="1156725"/>
            <a:ext cx="3136392" cy="1921283"/>
          </a:xfrm>
        </p:spPr>
        <p:txBody>
          <a:bodyPr>
            <a:noAutofit/>
          </a:bodyPr>
          <a:lstStyle>
            <a:lvl1pPr marL="0" indent="0" algn="ctr">
              <a:buNone/>
              <a:defRPr sz="17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/>
              <a:t>##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8253559" y="3311216"/>
            <a:ext cx="3136392" cy="1810080"/>
          </a:xfrm>
        </p:spPr>
        <p:txBody>
          <a:bodyPr>
            <a:noAutofit/>
          </a:bodyPr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 descr="SUNY_NEW_LOGO_W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481" y="5632704"/>
            <a:ext cx="2231291" cy="108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0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47334"/>
            <a:ext cx="5181600" cy="422963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47334"/>
            <a:ext cx="5181600" cy="422963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88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ienc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68468" y="1007403"/>
            <a:ext cx="3454643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solidFill>
                  <a:srgbClr val="00468B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8468" y="1831317"/>
            <a:ext cx="3454643" cy="28670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59108" y="1007403"/>
            <a:ext cx="3454643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solidFill>
                  <a:srgbClr val="00468B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59108" y="1833480"/>
            <a:ext cx="3454643" cy="286520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 descr="DSC_0101 copy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75" b="77632"/>
          <a:stretch/>
        </p:blipFill>
        <p:spPr>
          <a:xfrm>
            <a:off x="0" y="0"/>
            <a:ext cx="3857215" cy="18313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7513"/>
            <a:ext cx="3832471" cy="2554979"/>
          </a:xfrm>
          <a:prstGeom prst="rect">
            <a:avLst/>
          </a:prstGeom>
        </p:spPr>
      </p:pic>
      <p:pic>
        <p:nvPicPr>
          <p:cNvPr id="9" name="Picture 8" descr="DSC_0101 copy.JP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75" b="77632"/>
          <a:stretch/>
        </p:blipFill>
        <p:spPr>
          <a:xfrm>
            <a:off x="12373" y="4698688"/>
            <a:ext cx="3857215" cy="215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95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85072-80DA-4E64-90E3-B0EC5055F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39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SU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UNY_NEW_LOGO_W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845" y="2142067"/>
            <a:ext cx="5150552" cy="251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73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85C3-3C42-4F4F-B74A-6EEB39AAE338}" type="datetime1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7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8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8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31B57-7CE8-4346-9304-7A73650E990F}" type="datetime1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85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D5BC-3482-41FB-BB7F-94F4818DECA2}" type="datetime1">
              <a:rPr lang="en-US" smtClean="0"/>
              <a:t>1/24/2019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93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530B-03BA-422B-B27D-7A5884DB7315}" type="datetime1">
              <a:rPr lang="en-US" smtClean="0"/>
              <a:t>1/24/2019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21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393A-D8B9-4858-ADF8-E114FF375DBA}" type="datetime1">
              <a:rPr lang="en-US" smtClean="0"/>
              <a:t>1/24/2019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80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6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1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6870D-25F5-4C59-BF2D-65E24C6750EE}" type="datetime1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54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DD117-E2FB-4F9B-82E3-78838594F484}" type="datetime1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54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8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79E4F-664F-4AE0-867C-2E50B1F5A735}" type="datetime1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2C2C6-8DCD-1142-B89F-4C5A1BF6A3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6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7" r:id="rId13"/>
    <p:sldLayoutId id="2147483688" r:id="rId14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5.pd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05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40767"/>
            <a:ext cx="10515600" cy="4236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85072-80DA-4E64-90E3-B0EC5055FC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UNY_NEW_LOGO_W.eps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521" y="5635069"/>
            <a:ext cx="2222379" cy="108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77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468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OLD 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20" y="1823589"/>
            <a:ext cx="8677840" cy="3029763"/>
          </a:xfrm>
          <a:prstGeom prst="rect">
            <a:avLst/>
          </a:prstGeom>
        </p:spPr>
      </p:pic>
      <p:pic>
        <p:nvPicPr>
          <p:cNvPr id="2" name="Picture 1" descr="Background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7600" y="3184453"/>
            <a:ext cx="9094100" cy="20127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609585">
              <a:tabLst>
                <a:tab pos="1979035" algn="l"/>
              </a:tabLst>
              <a:defRPr/>
            </a:pPr>
            <a:endParaRPr lang="en-US" sz="4800" b="1" baseline="30000" dirty="0" smtClean="0">
              <a:solidFill>
                <a:prstClr val="white"/>
              </a:solidFill>
              <a:latin typeface="Arial"/>
              <a:cs typeface="Arial"/>
            </a:endParaRPr>
          </a:p>
          <a:p>
            <a:pPr defTabSz="609585">
              <a:tabLst>
                <a:tab pos="1979035" algn="l"/>
              </a:tabLst>
              <a:defRPr/>
            </a:pPr>
            <a:r>
              <a:rPr lang="en-US" sz="4800" b="1" dirty="0" smtClean="0">
                <a:solidFill>
                  <a:prstClr val="white"/>
                </a:solidFill>
                <a:latin typeface="Arial"/>
                <a:cs typeface="Arial"/>
              </a:rPr>
              <a:t>Online Initiative</a:t>
            </a:r>
            <a:endParaRPr lang="en-US" sz="4800" b="1" baseline="30000" dirty="0" smtClean="0">
              <a:solidFill>
                <a:prstClr val="white"/>
              </a:solidFill>
              <a:latin typeface="Arial"/>
              <a:cs typeface="Arial"/>
            </a:endParaRPr>
          </a:p>
          <a:p>
            <a:pPr defTabSz="609585">
              <a:tabLst>
                <a:tab pos="1979035" algn="l"/>
              </a:tabLst>
              <a:defRPr/>
            </a:pPr>
            <a:endParaRPr lang="en-US" sz="2400" b="1" baseline="30000" dirty="0" smtClean="0">
              <a:solidFill>
                <a:prstClr val="white"/>
              </a:solidFill>
              <a:latin typeface="Arial"/>
              <a:cs typeface="Arial"/>
            </a:endParaRPr>
          </a:p>
          <a:p>
            <a:pPr defTabSz="609585">
              <a:tabLst>
                <a:tab pos="1979035" algn="l"/>
              </a:tabLst>
              <a:defRPr/>
            </a:pPr>
            <a:r>
              <a:rPr lang="en-US" sz="2400" b="1" baseline="30000" dirty="0" smtClean="0">
                <a:solidFill>
                  <a:prstClr val="white"/>
                </a:solidFill>
                <a:latin typeface="Arial"/>
                <a:cs typeface="Arial"/>
              </a:rPr>
              <a:t>January 18, 2019</a:t>
            </a:r>
            <a:endParaRPr lang="en-US" sz="2400" b="1" baseline="300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pic>
        <p:nvPicPr>
          <p:cNvPr id="3" name="Picture 2" descr="SUNY_NEW_LOGO_W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294" y="2377197"/>
            <a:ext cx="3890551" cy="189730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9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1876" y="403406"/>
            <a:ext cx="290456" cy="6051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33146" y="1042141"/>
            <a:ext cx="258296" cy="317687"/>
          </a:xfrm>
          <a:custGeom>
            <a:avLst/>
            <a:gdLst/>
            <a:ahLst/>
            <a:cxnLst/>
            <a:rect l="l" t="t" r="r" b="b"/>
            <a:pathLst>
              <a:path w="292734" h="360044">
                <a:moveTo>
                  <a:pt x="292608" y="0"/>
                </a:moveTo>
                <a:lnTo>
                  <a:pt x="0" y="213360"/>
                </a:lnTo>
                <a:lnTo>
                  <a:pt x="246888" y="359670"/>
                </a:lnTo>
                <a:lnTo>
                  <a:pt x="292608" y="0"/>
                </a:lnTo>
                <a:close/>
              </a:path>
            </a:pathLst>
          </a:custGeom>
          <a:solidFill>
            <a:srgbClr val="002445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29111" y="614524"/>
            <a:ext cx="7463118" cy="451428"/>
          </a:xfrm>
          <a:prstGeom prst="rect">
            <a:avLst/>
          </a:prstGeom>
          <a:solidFill>
            <a:srgbClr val="004C92"/>
          </a:solidFill>
        </p:spPr>
        <p:txBody>
          <a:bodyPr vert="horz" wrap="square" lIns="0" tIns="151279" rIns="0" bIns="0" rtlCol="0">
            <a:spAutoFit/>
          </a:bodyPr>
          <a:lstStyle/>
          <a:p>
            <a:pPr marL="337315">
              <a:spcBef>
                <a:spcPts val="1191"/>
              </a:spcBef>
            </a:pPr>
            <a:r>
              <a:rPr sz="1941" spc="-4" dirty="0">
                <a:solidFill>
                  <a:srgbClr val="FFFFFF"/>
                </a:solidFill>
              </a:rPr>
              <a:t>Path to 100: New program</a:t>
            </a:r>
            <a:r>
              <a:rPr sz="1941" spc="44" dirty="0">
                <a:solidFill>
                  <a:srgbClr val="FFFFFF"/>
                </a:solidFill>
              </a:rPr>
              <a:t> </a:t>
            </a:r>
            <a:r>
              <a:rPr sz="1941" spc="-4" dirty="0">
                <a:solidFill>
                  <a:srgbClr val="FFFFFF"/>
                </a:solidFill>
              </a:rPr>
              <a:t>creation</a:t>
            </a:r>
            <a:endParaRPr sz="1941"/>
          </a:p>
        </p:txBody>
      </p:sp>
      <p:sp>
        <p:nvSpPr>
          <p:cNvPr id="5" name="object 5"/>
          <p:cNvSpPr/>
          <p:nvPr/>
        </p:nvSpPr>
        <p:spPr>
          <a:xfrm>
            <a:off x="2668338" y="1637852"/>
            <a:ext cx="6627159" cy="3478866"/>
          </a:xfrm>
          <a:custGeom>
            <a:avLst/>
            <a:gdLst/>
            <a:ahLst/>
            <a:cxnLst/>
            <a:rect l="l" t="t" r="r" b="b"/>
            <a:pathLst>
              <a:path w="7510780" h="3942715">
                <a:moveTo>
                  <a:pt x="7510278" y="9143"/>
                </a:moveTo>
                <a:lnTo>
                  <a:pt x="7510278" y="4572"/>
                </a:lnTo>
                <a:lnTo>
                  <a:pt x="7507230" y="0"/>
                </a:lnTo>
                <a:lnTo>
                  <a:pt x="4572" y="0"/>
                </a:lnTo>
                <a:lnTo>
                  <a:pt x="0" y="4572"/>
                </a:lnTo>
                <a:lnTo>
                  <a:pt x="0" y="9144"/>
                </a:lnTo>
                <a:lnTo>
                  <a:pt x="9143" y="13933"/>
                </a:lnTo>
                <a:lnTo>
                  <a:pt x="9143" y="9143"/>
                </a:lnTo>
                <a:lnTo>
                  <a:pt x="7510278" y="9143"/>
                </a:lnTo>
                <a:close/>
              </a:path>
              <a:path w="7510780" h="3942715">
                <a:moveTo>
                  <a:pt x="7501133" y="3942587"/>
                </a:moveTo>
                <a:lnTo>
                  <a:pt x="7501133" y="3937798"/>
                </a:lnTo>
                <a:lnTo>
                  <a:pt x="9143" y="13933"/>
                </a:lnTo>
                <a:lnTo>
                  <a:pt x="9143" y="3942587"/>
                </a:lnTo>
                <a:lnTo>
                  <a:pt x="7501133" y="3942587"/>
                </a:lnTo>
                <a:close/>
              </a:path>
              <a:path w="7510780" h="3942715">
                <a:moveTo>
                  <a:pt x="7510278" y="3942587"/>
                </a:moveTo>
                <a:lnTo>
                  <a:pt x="7510278" y="9143"/>
                </a:lnTo>
                <a:lnTo>
                  <a:pt x="7501133" y="9143"/>
                </a:lnTo>
                <a:lnTo>
                  <a:pt x="7501133" y="18288"/>
                </a:lnTo>
                <a:lnTo>
                  <a:pt x="7501134" y="3937798"/>
                </a:lnTo>
                <a:lnTo>
                  <a:pt x="7510278" y="3942587"/>
                </a:lnTo>
                <a:close/>
              </a:path>
            </a:pathLst>
          </a:custGeom>
          <a:solidFill>
            <a:srgbClr val="B1D5E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76407" y="1645920"/>
            <a:ext cx="6610910" cy="3471022"/>
          </a:xfrm>
          <a:custGeom>
            <a:avLst/>
            <a:gdLst/>
            <a:ahLst/>
            <a:cxnLst/>
            <a:rect l="l" t="t" r="r" b="b"/>
            <a:pathLst>
              <a:path w="7492365" h="3933825">
                <a:moveTo>
                  <a:pt x="0" y="0"/>
                </a:moveTo>
                <a:lnTo>
                  <a:pt x="0" y="3933444"/>
                </a:lnTo>
                <a:lnTo>
                  <a:pt x="7491984" y="3933444"/>
                </a:lnTo>
                <a:lnTo>
                  <a:pt x="749198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668338" y="1637852"/>
            <a:ext cx="6627159" cy="3488391"/>
          </a:xfrm>
          <a:custGeom>
            <a:avLst/>
            <a:gdLst/>
            <a:ahLst/>
            <a:cxnLst/>
            <a:rect l="l" t="t" r="r" b="b"/>
            <a:pathLst>
              <a:path w="7510780" h="3953510">
                <a:moveTo>
                  <a:pt x="7510278" y="3948684"/>
                </a:moveTo>
                <a:lnTo>
                  <a:pt x="7510278" y="4572"/>
                </a:lnTo>
                <a:lnTo>
                  <a:pt x="7507230" y="0"/>
                </a:lnTo>
                <a:lnTo>
                  <a:pt x="4572" y="0"/>
                </a:lnTo>
                <a:lnTo>
                  <a:pt x="0" y="4572"/>
                </a:lnTo>
                <a:lnTo>
                  <a:pt x="0" y="3948684"/>
                </a:lnTo>
                <a:lnTo>
                  <a:pt x="4572" y="3953256"/>
                </a:lnTo>
                <a:lnTo>
                  <a:pt x="9144" y="3953256"/>
                </a:lnTo>
                <a:lnTo>
                  <a:pt x="9144" y="18288"/>
                </a:lnTo>
                <a:lnTo>
                  <a:pt x="18288" y="9144"/>
                </a:lnTo>
                <a:lnTo>
                  <a:pt x="18288" y="18288"/>
                </a:lnTo>
                <a:lnTo>
                  <a:pt x="7491990" y="18288"/>
                </a:lnTo>
                <a:lnTo>
                  <a:pt x="7491990" y="9144"/>
                </a:lnTo>
                <a:lnTo>
                  <a:pt x="7501134" y="18288"/>
                </a:lnTo>
                <a:lnTo>
                  <a:pt x="7501134" y="3953256"/>
                </a:lnTo>
                <a:lnTo>
                  <a:pt x="7507230" y="3953256"/>
                </a:lnTo>
                <a:lnTo>
                  <a:pt x="7510278" y="3948684"/>
                </a:lnTo>
                <a:close/>
              </a:path>
              <a:path w="7510780" h="3953510">
                <a:moveTo>
                  <a:pt x="18288" y="18288"/>
                </a:moveTo>
                <a:lnTo>
                  <a:pt x="18288" y="9144"/>
                </a:lnTo>
                <a:lnTo>
                  <a:pt x="9144" y="18288"/>
                </a:lnTo>
                <a:lnTo>
                  <a:pt x="18288" y="18288"/>
                </a:lnTo>
                <a:close/>
              </a:path>
              <a:path w="7510780" h="3953510">
                <a:moveTo>
                  <a:pt x="18288" y="3933444"/>
                </a:moveTo>
                <a:lnTo>
                  <a:pt x="18288" y="18288"/>
                </a:lnTo>
                <a:lnTo>
                  <a:pt x="9144" y="18288"/>
                </a:lnTo>
                <a:lnTo>
                  <a:pt x="9144" y="3933444"/>
                </a:lnTo>
                <a:lnTo>
                  <a:pt x="18288" y="3933444"/>
                </a:lnTo>
                <a:close/>
              </a:path>
              <a:path w="7510780" h="3953510">
                <a:moveTo>
                  <a:pt x="7501134" y="3933444"/>
                </a:moveTo>
                <a:lnTo>
                  <a:pt x="9144" y="3933444"/>
                </a:lnTo>
                <a:lnTo>
                  <a:pt x="18288" y="3942588"/>
                </a:lnTo>
                <a:lnTo>
                  <a:pt x="18288" y="3953256"/>
                </a:lnTo>
                <a:lnTo>
                  <a:pt x="7491990" y="3953256"/>
                </a:lnTo>
                <a:lnTo>
                  <a:pt x="7491990" y="3942588"/>
                </a:lnTo>
                <a:lnTo>
                  <a:pt x="7501134" y="3933444"/>
                </a:lnTo>
                <a:close/>
              </a:path>
              <a:path w="7510780" h="3953510">
                <a:moveTo>
                  <a:pt x="18288" y="3953256"/>
                </a:moveTo>
                <a:lnTo>
                  <a:pt x="18288" y="3942588"/>
                </a:lnTo>
                <a:lnTo>
                  <a:pt x="9144" y="3933444"/>
                </a:lnTo>
                <a:lnTo>
                  <a:pt x="9144" y="3953256"/>
                </a:lnTo>
                <a:lnTo>
                  <a:pt x="18288" y="3953256"/>
                </a:lnTo>
                <a:close/>
              </a:path>
              <a:path w="7510780" h="3953510">
                <a:moveTo>
                  <a:pt x="7501134" y="18288"/>
                </a:moveTo>
                <a:lnTo>
                  <a:pt x="7491990" y="9144"/>
                </a:lnTo>
                <a:lnTo>
                  <a:pt x="7491990" y="18288"/>
                </a:lnTo>
                <a:lnTo>
                  <a:pt x="7501134" y="18288"/>
                </a:lnTo>
                <a:close/>
              </a:path>
              <a:path w="7510780" h="3953510">
                <a:moveTo>
                  <a:pt x="7501134" y="3933444"/>
                </a:moveTo>
                <a:lnTo>
                  <a:pt x="7501134" y="18288"/>
                </a:lnTo>
                <a:lnTo>
                  <a:pt x="7491990" y="18288"/>
                </a:lnTo>
                <a:lnTo>
                  <a:pt x="7491990" y="3933444"/>
                </a:lnTo>
                <a:lnTo>
                  <a:pt x="7501134" y="3933444"/>
                </a:lnTo>
                <a:close/>
              </a:path>
              <a:path w="7510780" h="3953510">
                <a:moveTo>
                  <a:pt x="7501134" y="3953256"/>
                </a:moveTo>
                <a:lnTo>
                  <a:pt x="7501134" y="3933444"/>
                </a:lnTo>
                <a:lnTo>
                  <a:pt x="7491990" y="3942588"/>
                </a:lnTo>
                <a:lnTo>
                  <a:pt x="7491990" y="3953256"/>
                </a:lnTo>
                <a:lnTo>
                  <a:pt x="7501134" y="3953256"/>
                </a:lnTo>
                <a:close/>
              </a:path>
            </a:pathLst>
          </a:custGeom>
          <a:solidFill>
            <a:srgbClr val="B1D5E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85328" y="2214730"/>
            <a:ext cx="1071843" cy="2803712"/>
          </a:xfrm>
          <a:custGeom>
            <a:avLst/>
            <a:gdLst/>
            <a:ahLst/>
            <a:cxnLst/>
            <a:rect l="l" t="t" r="r" b="b"/>
            <a:pathLst>
              <a:path w="1214755" h="3177540">
                <a:moveTo>
                  <a:pt x="0" y="0"/>
                </a:moveTo>
                <a:lnTo>
                  <a:pt x="0" y="3177540"/>
                </a:lnTo>
                <a:lnTo>
                  <a:pt x="1214628" y="3177540"/>
                </a:lnTo>
                <a:lnTo>
                  <a:pt x="1214628" y="0"/>
                </a:lnTo>
                <a:lnTo>
                  <a:pt x="0" y="0"/>
                </a:lnTo>
                <a:close/>
              </a:path>
            </a:pathLst>
          </a:custGeom>
          <a:solidFill>
            <a:srgbClr val="2E9CD1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53914" y="3277944"/>
            <a:ext cx="736787" cy="662660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R="4483" defTabSz="806867">
              <a:spcBef>
                <a:spcPts val="84"/>
              </a:spcBef>
            </a:pPr>
            <a:r>
              <a:rPr sz="1412" b="1" spc="-4" dirty="0">
                <a:solidFill>
                  <a:srgbClr val="FFFFFF"/>
                </a:solidFill>
                <a:latin typeface="Arial"/>
                <a:cs typeface="Arial"/>
              </a:rPr>
              <a:t>New  </a:t>
            </a:r>
            <a:r>
              <a:rPr sz="1412" b="1" spc="-9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412" b="1" spc="-4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412" b="1" spc="-9" dirty="0">
                <a:solidFill>
                  <a:srgbClr val="FFFFFF"/>
                </a:solidFill>
                <a:latin typeface="Arial"/>
                <a:cs typeface="Arial"/>
              </a:rPr>
              <a:t>og</a:t>
            </a:r>
            <a:r>
              <a:rPr sz="1412" b="1" spc="-4" dirty="0">
                <a:solidFill>
                  <a:srgbClr val="FFFFFF"/>
                </a:solidFill>
                <a:latin typeface="Arial"/>
                <a:cs typeface="Arial"/>
              </a:rPr>
              <a:t>ram  creation</a:t>
            </a:r>
            <a:endParaRPr sz="141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97436" y="1688502"/>
            <a:ext cx="2855259" cy="44535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defTabSz="806867">
              <a:spcBef>
                <a:spcPts val="84"/>
              </a:spcBef>
            </a:pPr>
            <a:r>
              <a:rPr sz="1412" b="1" spc="-4" dirty="0">
                <a:solidFill>
                  <a:srgbClr val="004B93"/>
                </a:solidFill>
                <a:latin typeface="Arial"/>
                <a:cs typeface="Arial"/>
              </a:rPr>
              <a:t>Element</a:t>
            </a:r>
            <a:r>
              <a:rPr sz="1412" b="1" spc="13" dirty="0">
                <a:solidFill>
                  <a:srgbClr val="004B93"/>
                </a:solidFill>
                <a:latin typeface="Arial"/>
                <a:cs typeface="Arial"/>
              </a:rPr>
              <a:t> </a:t>
            </a:r>
            <a:r>
              <a:rPr sz="1412" b="1" spc="-4" dirty="0">
                <a:solidFill>
                  <a:srgbClr val="004B93"/>
                </a:solidFill>
                <a:latin typeface="Arial"/>
                <a:cs typeface="Arial"/>
              </a:rPr>
              <a:t>of</a:t>
            </a:r>
            <a:endParaRPr sz="1412">
              <a:solidFill>
                <a:prstClr val="black"/>
              </a:solidFill>
              <a:latin typeface="Arial"/>
              <a:cs typeface="Arial"/>
            </a:endParaRPr>
          </a:p>
          <a:p>
            <a:pPr defTabSz="806867">
              <a:spcBef>
                <a:spcPts val="22"/>
              </a:spcBef>
              <a:tabLst>
                <a:tab pos="1110562" algn="l"/>
              </a:tabLst>
            </a:pPr>
            <a:r>
              <a:rPr sz="1412" b="1" dirty="0">
                <a:solidFill>
                  <a:srgbClr val="004B93"/>
                </a:solidFill>
                <a:latin typeface="Arial"/>
                <a:cs typeface="Arial"/>
              </a:rPr>
              <a:t>growth	</a:t>
            </a:r>
            <a:r>
              <a:rPr sz="1412" b="1" spc="-9" dirty="0">
                <a:solidFill>
                  <a:srgbClr val="004B93"/>
                </a:solidFill>
                <a:latin typeface="Arial"/>
                <a:cs typeface="Arial"/>
              </a:rPr>
              <a:t>Question </a:t>
            </a:r>
            <a:r>
              <a:rPr sz="1412" b="1" spc="-4" dirty="0">
                <a:solidFill>
                  <a:srgbClr val="004B93"/>
                </a:solidFill>
                <a:latin typeface="Arial"/>
                <a:cs typeface="Arial"/>
              </a:rPr>
              <a:t>to</a:t>
            </a:r>
            <a:r>
              <a:rPr sz="1412" b="1" spc="9" dirty="0">
                <a:solidFill>
                  <a:srgbClr val="004B93"/>
                </a:solidFill>
                <a:latin typeface="Arial"/>
                <a:cs typeface="Arial"/>
              </a:rPr>
              <a:t> </a:t>
            </a:r>
            <a:r>
              <a:rPr sz="1412" b="1" spc="-4" dirty="0">
                <a:solidFill>
                  <a:srgbClr val="004B93"/>
                </a:solidFill>
                <a:latin typeface="Arial"/>
                <a:cs typeface="Arial"/>
              </a:rPr>
              <a:t>address</a:t>
            </a:r>
            <a:endParaRPr sz="141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08163" y="2214730"/>
            <a:ext cx="2096621" cy="863413"/>
          </a:xfrm>
          <a:custGeom>
            <a:avLst/>
            <a:gdLst/>
            <a:ahLst/>
            <a:cxnLst/>
            <a:rect l="l" t="t" r="r" b="b"/>
            <a:pathLst>
              <a:path w="2376170" h="978535">
                <a:moveTo>
                  <a:pt x="0" y="0"/>
                </a:moveTo>
                <a:lnTo>
                  <a:pt x="0" y="978408"/>
                </a:lnTo>
                <a:lnTo>
                  <a:pt x="2375916" y="978408"/>
                </a:lnTo>
                <a:lnTo>
                  <a:pt x="237591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00096" y="2206662"/>
            <a:ext cx="2112869" cy="879662"/>
          </a:xfrm>
          <a:custGeom>
            <a:avLst/>
            <a:gdLst/>
            <a:ahLst/>
            <a:cxnLst/>
            <a:rect l="l" t="t" r="r" b="b"/>
            <a:pathLst>
              <a:path w="2394585" h="996950">
                <a:moveTo>
                  <a:pt x="2394204" y="996696"/>
                </a:moveTo>
                <a:lnTo>
                  <a:pt x="2394204" y="0"/>
                </a:lnTo>
                <a:lnTo>
                  <a:pt x="0" y="0"/>
                </a:lnTo>
                <a:lnTo>
                  <a:pt x="0" y="996696"/>
                </a:lnTo>
                <a:lnTo>
                  <a:pt x="9144" y="996696"/>
                </a:lnTo>
                <a:lnTo>
                  <a:pt x="9144" y="19812"/>
                </a:lnTo>
                <a:lnTo>
                  <a:pt x="18288" y="9144"/>
                </a:lnTo>
                <a:lnTo>
                  <a:pt x="18288" y="19812"/>
                </a:lnTo>
                <a:lnTo>
                  <a:pt x="2375916" y="19812"/>
                </a:lnTo>
                <a:lnTo>
                  <a:pt x="2375916" y="9144"/>
                </a:lnTo>
                <a:lnTo>
                  <a:pt x="2385060" y="19812"/>
                </a:lnTo>
                <a:lnTo>
                  <a:pt x="2385060" y="996696"/>
                </a:lnTo>
                <a:lnTo>
                  <a:pt x="2394204" y="996696"/>
                </a:lnTo>
                <a:close/>
              </a:path>
              <a:path w="2394585" h="996950">
                <a:moveTo>
                  <a:pt x="18288" y="19812"/>
                </a:moveTo>
                <a:lnTo>
                  <a:pt x="18288" y="9144"/>
                </a:lnTo>
                <a:lnTo>
                  <a:pt x="9144" y="19812"/>
                </a:lnTo>
                <a:lnTo>
                  <a:pt x="18288" y="19812"/>
                </a:lnTo>
                <a:close/>
              </a:path>
              <a:path w="2394585" h="996950">
                <a:moveTo>
                  <a:pt x="18288" y="978408"/>
                </a:moveTo>
                <a:lnTo>
                  <a:pt x="18288" y="19812"/>
                </a:lnTo>
                <a:lnTo>
                  <a:pt x="9144" y="19812"/>
                </a:lnTo>
                <a:lnTo>
                  <a:pt x="9144" y="978408"/>
                </a:lnTo>
                <a:lnTo>
                  <a:pt x="18288" y="978408"/>
                </a:lnTo>
                <a:close/>
              </a:path>
              <a:path w="2394585" h="996950">
                <a:moveTo>
                  <a:pt x="2385060" y="978408"/>
                </a:moveTo>
                <a:lnTo>
                  <a:pt x="9144" y="978408"/>
                </a:lnTo>
                <a:lnTo>
                  <a:pt x="18288" y="987552"/>
                </a:lnTo>
                <a:lnTo>
                  <a:pt x="18288" y="996696"/>
                </a:lnTo>
                <a:lnTo>
                  <a:pt x="2375916" y="996696"/>
                </a:lnTo>
                <a:lnTo>
                  <a:pt x="2375916" y="987552"/>
                </a:lnTo>
                <a:lnTo>
                  <a:pt x="2385060" y="978408"/>
                </a:lnTo>
                <a:close/>
              </a:path>
              <a:path w="2394585" h="996950">
                <a:moveTo>
                  <a:pt x="18288" y="996696"/>
                </a:moveTo>
                <a:lnTo>
                  <a:pt x="18288" y="987552"/>
                </a:lnTo>
                <a:lnTo>
                  <a:pt x="9144" y="978408"/>
                </a:lnTo>
                <a:lnTo>
                  <a:pt x="9144" y="996696"/>
                </a:lnTo>
                <a:lnTo>
                  <a:pt x="18288" y="996696"/>
                </a:lnTo>
                <a:close/>
              </a:path>
              <a:path w="2394585" h="996950">
                <a:moveTo>
                  <a:pt x="2385060" y="19812"/>
                </a:moveTo>
                <a:lnTo>
                  <a:pt x="2375916" y="9144"/>
                </a:lnTo>
                <a:lnTo>
                  <a:pt x="2375916" y="19812"/>
                </a:lnTo>
                <a:lnTo>
                  <a:pt x="2385060" y="19812"/>
                </a:lnTo>
                <a:close/>
              </a:path>
              <a:path w="2394585" h="996950">
                <a:moveTo>
                  <a:pt x="2385060" y="978408"/>
                </a:moveTo>
                <a:lnTo>
                  <a:pt x="2385060" y="19812"/>
                </a:lnTo>
                <a:lnTo>
                  <a:pt x="2375916" y="19812"/>
                </a:lnTo>
                <a:lnTo>
                  <a:pt x="2375916" y="978408"/>
                </a:lnTo>
                <a:lnTo>
                  <a:pt x="2385060" y="978408"/>
                </a:lnTo>
                <a:close/>
              </a:path>
              <a:path w="2394585" h="996950">
                <a:moveTo>
                  <a:pt x="2385060" y="996696"/>
                </a:moveTo>
                <a:lnTo>
                  <a:pt x="2385060" y="978408"/>
                </a:lnTo>
                <a:lnTo>
                  <a:pt x="2375916" y="987552"/>
                </a:lnTo>
                <a:lnTo>
                  <a:pt x="2375916" y="996696"/>
                </a:lnTo>
                <a:lnTo>
                  <a:pt x="2385060" y="996696"/>
                </a:lnTo>
                <a:close/>
              </a:path>
            </a:pathLst>
          </a:custGeom>
          <a:solidFill>
            <a:srgbClr val="2E9CD1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75397" y="2415987"/>
            <a:ext cx="1782296" cy="44535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R="4483" defTabSz="806867">
              <a:spcBef>
                <a:spcPts val="84"/>
              </a:spcBef>
            </a:pPr>
            <a:r>
              <a:rPr sz="1412" b="1" spc="-9" dirty="0">
                <a:solidFill>
                  <a:srgbClr val="004B93"/>
                </a:solidFill>
                <a:latin typeface="Arial"/>
                <a:cs typeface="Arial"/>
              </a:rPr>
              <a:t>How </a:t>
            </a:r>
            <a:r>
              <a:rPr sz="1412" b="1" spc="-4" dirty="0">
                <a:solidFill>
                  <a:srgbClr val="004B93"/>
                </a:solidFill>
                <a:latin typeface="Arial"/>
                <a:cs typeface="Arial"/>
              </a:rPr>
              <a:t>do </a:t>
            </a:r>
            <a:r>
              <a:rPr sz="1412" b="1" spc="13" dirty="0">
                <a:solidFill>
                  <a:srgbClr val="004B93"/>
                </a:solidFill>
                <a:latin typeface="Arial"/>
                <a:cs typeface="Arial"/>
              </a:rPr>
              <a:t>we</a:t>
            </a:r>
            <a:r>
              <a:rPr sz="1412" b="1" spc="-75" dirty="0">
                <a:solidFill>
                  <a:srgbClr val="004B93"/>
                </a:solidFill>
                <a:latin typeface="Arial"/>
                <a:cs typeface="Arial"/>
              </a:rPr>
              <a:t> </a:t>
            </a:r>
            <a:r>
              <a:rPr sz="1412" b="1" spc="-4" dirty="0">
                <a:solidFill>
                  <a:srgbClr val="004B93"/>
                </a:solidFill>
                <a:latin typeface="Arial"/>
                <a:cs typeface="Arial"/>
              </a:rPr>
              <a:t>complete  degree</a:t>
            </a:r>
            <a:r>
              <a:rPr sz="1412" b="1" dirty="0">
                <a:solidFill>
                  <a:srgbClr val="004B93"/>
                </a:solidFill>
                <a:latin typeface="Arial"/>
                <a:cs typeface="Arial"/>
              </a:rPr>
              <a:t> </a:t>
            </a:r>
            <a:r>
              <a:rPr sz="1412" b="1" spc="-4" dirty="0">
                <a:solidFill>
                  <a:srgbClr val="004B93"/>
                </a:solidFill>
                <a:latin typeface="Arial"/>
                <a:cs typeface="Arial"/>
              </a:rPr>
              <a:t>ladders?</a:t>
            </a:r>
            <a:endParaRPr sz="141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908163" y="3184264"/>
            <a:ext cx="2096621" cy="862293"/>
          </a:xfrm>
          <a:custGeom>
            <a:avLst/>
            <a:gdLst/>
            <a:ahLst/>
            <a:cxnLst/>
            <a:rect l="l" t="t" r="r" b="b"/>
            <a:pathLst>
              <a:path w="2376170" h="977264">
                <a:moveTo>
                  <a:pt x="0" y="0"/>
                </a:moveTo>
                <a:lnTo>
                  <a:pt x="0" y="976884"/>
                </a:lnTo>
                <a:lnTo>
                  <a:pt x="2375916" y="976884"/>
                </a:lnTo>
                <a:lnTo>
                  <a:pt x="237591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900096" y="3174851"/>
            <a:ext cx="2112869" cy="880781"/>
          </a:xfrm>
          <a:custGeom>
            <a:avLst/>
            <a:gdLst/>
            <a:ahLst/>
            <a:cxnLst/>
            <a:rect l="l" t="t" r="r" b="b"/>
            <a:pathLst>
              <a:path w="2394585" h="998220">
                <a:moveTo>
                  <a:pt x="2394204" y="998220"/>
                </a:moveTo>
                <a:lnTo>
                  <a:pt x="2394204" y="0"/>
                </a:lnTo>
                <a:lnTo>
                  <a:pt x="0" y="0"/>
                </a:lnTo>
                <a:lnTo>
                  <a:pt x="0" y="998220"/>
                </a:lnTo>
                <a:lnTo>
                  <a:pt x="9144" y="998220"/>
                </a:lnTo>
                <a:lnTo>
                  <a:pt x="9144" y="19812"/>
                </a:lnTo>
                <a:lnTo>
                  <a:pt x="18288" y="10668"/>
                </a:lnTo>
                <a:lnTo>
                  <a:pt x="18288" y="19812"/>
                </a:lnTo>
                <a:lnTo>
                  <a:pt x="2375916" y="19812"/>
                </a:lnTo>
                <a:lnTo>
                  <a:pt x="2375916" y="10668"/>
                </a:lnTo>
                <a:lnTo>
                  <a:pt x="2385060" y="19812"/>
                </a:lnTo>
                <a:lnTo>
                  <a:pt x="2385060" y="998220"/>
                </a:lnTo>
                <a:lnTo>
                  <a:pt x="2394204" y="998220"/>
                </a:lnTo>
                <a:close/>
              </a:path>
              <a:path w="2394585" h="998220">
                <a:moveTo>
                  <a:pt x="18288" y="19812"/>
                </a:moveTo>
                <a:lnTo>
                  <a:pt x="18288" y="10668"/>
                </a:lnTo>
                <a:lnTo>
                  <a:pt x="9144" y="19812"/>
                </a:lnTo>
                <a:lnTo>
                  <a:pt x="18288" y="19812"/>
                </a:lnTo>
                <a:close/>
              </a:path>
              <a:path w="2394585" h="998220">
                <a:moveTo>
                  <a:pt x="18288" y="978408"/>
                </a:moveTo>
                <a:lnTo>
                  <a:pt x="18288" y="19812"/>
                </a:lnTo>
                <a:lnTo>
                  <a:pt x="9144" y="19812"/>
                </a:lnTo>
                <a:lnTo>
                  <a:pt x="9144" y="978408"/>
                </a:lnTo>
                <a:lnTo>
                  <a:pt x="18288" y="978408"/>
                </a:lnTo>
                <a:close/>
              </a:path>
              <a:path w="2394585" h="998220">
                <a:moveTo>
                  <a:pt x="2385060" y="978408"/>
                </a:moveTo>
                <a:lnTo>
                  <a:pt x="9144" y="978408"/>
                </a:lnTo>
                <a:lnTo>
                  <a:pt x="18288" y="987552"/>
                </a:lnTo>
                <a:lnTo>
                  <a:pt x="18288" y="998220"/>
                </a:lnTo>
                <a:lnTo>
                  <a:pt x="2375916" y="998220"/>
                </a:lnTo>
                <a:lnTo>
                  <a:pt x="2375916" y="987552"/>
                </a:lnTo>
                <a:lnTo>
                  <a:pt x="2385060" y="978408"/>
                </a:lnTo>
                <a:close/>
              </a:path>
              <a:path w="2394585" h="998220">
                <a:moveTo>
                  <a:pt x="18288" y="998220"/>
                </a:moveTo>
                <a:lnTo>
                  <a:pt x="18288" y="987552"/>
                </a:lnTo>
                <a:lnTo>
                  <a:pt x="9144" y="978408"/>
                </a:lnTo>
                <a:lnTo>
                  <a:pt x="9144" y="998220"/>
                </a:lnTo>
                <a:lnTo>
                  <a:pt x="18288" y="998220"/>
                </a:lnTo>
                <a:close/>
              </a:path>
              <a:path w="2394585" h="998220">
                <a:moveTo>
                  <a:pt x="2385060" y="19812"/>
                </a:moveTo>
                <a:lnTo>
                  <a:pt x="2375916" y="10668"/>
                </a:lnTo>
                <a:lnTo>
                  <a:pt x="2375916" y="19812"/>
                </a:lnTo>
                <a:lnTo>
                  <a:pt x="2385060" y="19812"/>
                </a:lnTo>
                <a:close/>
              </a:path>
              <a:path w="2394585" h="998220">
                <a:moveTo>
                  <a:pt x="2385060" y="978408"/>
                </a:moveTo>
                <a:lnTo>
                  <a:pt x="2385060" y="19812"/>
                </a:lnTo>
                <a:lnTo>
                  <a:pt x="2375916" y="19812"/>
                </a:lnTo>
                <a:lnTo>
                  <a:pt x="2375916" y="978408"/>
                </a:lnTo>
                <a:lnTo>
                  <a:pt x="2385060" y="978408"/>
                </a:lnTo>
                <a:close/>
              </a:path>
              <a:path w="2394585" h="998220">
                <a:moveTo>
                  <a:pt x="2385060" y="998220"/>
                </a:moveTo>
                <a:lnTo>
                  <a:pt x="2385060" y="978408"/>
                </a:lnTo>
                <a:lnTo>
                  <a:pt x="2375916" y="987552"/>
                </a:lnTo>
                <a:lnTo>
                  <a:pt x="2375916" y="998220"/>
                </a:lnTo>
                <a:lnTo>
                  <a:pt x="2385060" y="998220"/>
                </a:lnTo>
                <a:close/>
              </a:path>
            </a:pathLst>
          </a:custGeom>
          <a:solidFill>
            <a:srgbClr val="2E9CD1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75398" y="3276599"/>
            <a:ext cx="1823196" cy="662660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R="4483" defTabSz="806867">
              <a:spcBef>
                <a:spcPts val="84"/>
              </a:spcBef>
            </a:pPr>
            <a:r>
              <a:rPr sz="1412" b="1" spc="-4" dirty="0">
                <a:solidFill>
                  <a:srgbClr val="004B93"/>
                </a:solidFill>
                <a:latin typeface="Arial"/>
                <a:cs typeface="Arial"/>
              </a:rPr>
              <a:t>What are </a:t>
            </a:r>
            <a:r>
              <a:rPr sz="1412" b="1" spc="-9" dirty="0">
                <a:solidFill>
                  <a:srgbClr val="004B93"/>
                </a:solidFill>
                <a:latin typeface="Arial"/>
                <a:cs typeface="Arial"/>
              </a:rPr>
              <a:t>the </a:t>
            </a:r>
            <a:r>
              <a:rPr sz="1412" b="1" spc="-4" dirty="0">
                <a:solidFill>
                  <a:srgbClr val="004B93"/>
                </a:solidFill>
                <a:latin typeface="Arial"/>
                <a:cs typeface="Arial"/>
              </a:rPr>
              <a:t>large  “greenfield”</a:t>
            </a:r>
            <a:r>
              <a:rPr sz="1412" b="1" spc="-40" dirty="0">
                <a:solidFill>
                  <a:srgbClr val="004B93"/>
                </a:solidFill>
                <a:latin typeface="Arial"/>
                <a:cs typeface="Arial"/>
              </a:rPr>
              <a:t> </a:t>
            </a:r>
            <a:r>
              <a:rPr sz="1412" b="1" spc="-4" dirty="0">
                <a:solidFill>
                  <a:srgbClr val="004B93"/>
                </a:solidFill>
                <a:latin typeface="Arial"/>
                <a:cs typeface="Arial"/>
              </a:rPr>
              <a:t>program  opportunities?</a:t>
            </a:r>
            <a:endParaRPr sz="141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908163" y="4152451"/>
            <a:ext cx="2096621" cy="863413"/>
          </a:xfrm>
          <a:custGeom>
            <a:avLst/>
            <a:gdLst/>
            <a:ahLst/>
            <a:cxnLst/>
            <a:rect l="l" t="t" r="r" b="b"/>
            <a:pathLst>
              <a:path w="2376170" h="978535">
                <a:moveTo>
                  <a:pt x="0" y="0"/>
                </a:moveTo>
                <a:lnTo>
                  <a:pt x="0" y="978408"/>
                </a:lnTo>
                <a:lnTo>
                  <a:pt x="2375916" y="978408"/>
                </a:lnTo>
                <a:lnTo>
                  <a:pt x="237591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900096" y="4144383"/>
            <a:ext cx="2112869" cy="879662"/>
          </a:xfrm>
          <a:custGeom>
            <a:avLst/>
            <a:gdLst/>
            <a:ahLst/>
            <a:cxnLst/>
            <a:rect l="l" t="t" r="r" b="b"/>
            <a:pathLst>
              <a:path w="2394585" h="996950">
                <a:moveTo>
                  <a:pt x="2394204" y="996696"/>
                </a:moveTo>
                <a:lnTo>
                  <a:pt x="2394204" y="0"/>
                </a:lnTo>
                <a:lnTo>
                  <a:pt x="0" y="0"/>
                </a:lnTo>
                <a:lnTo>
                  <a:pt x="0" y="996696"/>
                </a:lnTo>
                <a:lnTo>
                  <a:pt x="9144" y="996696"/>
                </a:lnTo>
                <a:lnTo>
                  <a:pt x="9144" y="18288"/>
                </a:lnTo>
                <a:lnTo>
                  <a:pt x="18288" y="9144"/>
                </a:lnTo>
                <a:lnTo>
                  <a:pt x="18288" y="18288"/>
                </a:lnTo>
                <a:lnTo>
                  <a:pt x="2375916" y="18288"/>
                </a:lnTo>
                <a:lnTo>
                  <a:pt x="2375916" y="9144"/>
                </a:lnTo>
                <a:lnTo>
                  <a:pt x="2385060" y="18288"/>
                </a:lnTo>
                <a:lnTo>
                  <a:pt x="2385060" y="996696"/>
                </a:lnTo>
                <a:lnTo>
                  <a:pt x="2394204" y="996696"/>
                </a:lnTo>
                <a:close/>
              </a:path>
              <a:path w="2394585" h="996950">
                <a:moveTo>
                  <a:pt x="18288" y="18288"/>
                </a:moveTo>
                <a:lnTo>
                  <a:pt x="18288" y="9144"/>
                </a:lnTo>
                <a:lnTo>
                  <a:pt x="9144" y="18288"/>
                </a:lnTo>
                <a:lnTo>
                  <a:pt x="18288" y="18288"/>
                </a:lnTo>
                <a:close/>
              </a:path>
              <a:path w="2394585" h="996950">
                <a:moveTo>
                  <a:pt x="18288" y="976884"/>
                </a:moveTo>
                <a:lnTo>
                  <a:pt x="18288" y="18288"/>
                </a:lnTo>
                <a:lnTo>
                  <a:pt x="9144" y="18288"/>
                </a:lnTo>
                <a:lnTo>
                  <a:pt x="9144" y="976884"/>
                </a:lnTo>
                <a:lnTo>
                  <a:pt x="18288" y="976884"/>
                </a:lnTo>
                <a:close/>
              </a:path>
              <a:path w="2394585" h="996950">
                <a:moveTo>
                  <a:pt x="2385060" y="976884"/>
                </a:moveTo>
                <a:lnTo>
                  <a:pt x="9144" y="976884"/>
                </a:lnTo>
                <a:lnTo>
                  <a:pt x="18288" y="987552"/>
                </a:lnTo>
                <a:lnTo>
                  <a:pt x="18288" y="996696"/>
                </a:lnTo>
                <a:lnTo>
                  <a:pt x="2375916" y="996696"/>
                </a:lnTo>
                <a:lnTo>
                  <a:pt x="2375916" y="987552"/>
                </a:lnTo>
                <a:lnTo>
                  <a:pt x="2385060" y="976884"/>
                </a:lnTo>
                <a:close/>
              </a:path>
              <a:path w="2394585" h="996950">
                <a:moveTo>
                  <a:pt x="18288" y="996696"/>
                </a:moveTo>
                <a:lnTo>
                  <a:pt x="18288" y="987552"/>
                </a:lnTo>
                <a:lnTo>
                  <a:pt x="9144" y="976884"/>
                </a:lnTo>
                <a:lnTo>
                  <a:pt x="9144" y="996696"/>
                </a:lnTo>
                <a:lnTo>
                  <a:pt x="18288" y="996696"/>
                </a:lnTo>
                <a:close/>
              </a:path>
              <a:path w="2394585" h="996950">
                <a:moveTo>
                  <a:pt x="2385060" y="18288"/>
                </a:moveTo>
                <a:lnTo>
                  <a:pt x="2375916" y="9144"/>
                </a:lnTo>
                <a:lnTo>
                  <a:pt x="2375916" y="18288"/>
                </a:lnTo>
                <a:lnTo>
                  <a:pt x="2385060" y="18288"/>
                </a:lnTo>
                <a:close/>
              </a:path>
              <a:path w="2394585" h="996950">
                <a:moveTo>
                  <a:pt x="2385060" y="976884"/>
                </a:moveTo>
                <a:lnTo>
                  <a:pt x="2385060" y="18288"/>
                </a:lnTo>
                <a:lnTo>
                  <a:pt x="2375916" y="18288"/>
                </a:lnTo>
                <a:lnTo>
                  <a:pt x="2375916" y="976884"/>
                </a:lnTo>
                <a:lnTo>
                  <a:pt x="2385060" y="976884"/>
                </a:lnTo>
                <a:close/>
              </a:path>
              <a:path w="2394585" h="996950">
                <a:moveTo>
                  <a:pt x="2385060" y="996696"/>
                </a:moveTo>
                <a:lnTo>
                  <a:pt x="2385060" y="976884"/>
                </a:lnTo>
                <a:lnTo>
                  <a:pt x="2375916" y="987552"/>
                </a:lnTo>
                <a:lnTo>
                  <a:pt x="2375916" y="996696"/>
                </a:lnTo>
                <a:lnTo>
                  <a:pt x="2385060" y="996696"/>
                </a:lnTo>
                <a:close/>
              </a:path>
            </a:pathLst>
          </a:custGeom>
          <a:solidFill>
            <a:srgbClr val="2E9CD1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087930" y="1880213"/>
            <a:ext cx="3021106" cy="766194"/>
          </a:xfrm>
          <a:prstGeom prst="rect">
            <a:avLst/>
          </a:prstGeom>
        </p:spPr>
        <p:txBody>
          <a:bodyPr vert="horz" wrap="square" lIns="0" tIns="36979" rIns="0" bIns="0" rtlCol="0">
            <a:spAutoFit/>
          </a:bodyPr>
          <a:lstStyle/>
          <a:p>
            <a:pPr defTabSz="806867">
              <a:spcBef>
                <a:spcPts val="291"/>
              </a:spcBef>
            </a:pPr>
            <a:r>
              <a:rPr sz="1412" b="1" spc="-9" dirty="0">
                <a:solidFill>
                  <a:srgbClr val="004B93"/>
                </a:solidFill>
                <a:latin typeface="Arial"/>
                <a:cs typeface="Arial"/>
              </a:rPr>
              <a:t>How Open SUNY </a:t>
            </a:r>
            <a:r>
              <a:rPr sz="1412" b="1" spc="4" dirty="0">
                <a:solidFill>
                  <a:srgbClr val="004B93"/>
                </a:solidFill>
                <a:latin typeface="Arial"/>
                <a:cs typeface="Arial"/>
              </a:rPr>
              <a:t>will </a:t>
            </a:r>
            <a:r>
              <a:rPr sz="1412" b="1" spc="-4" dirty="0">
                <a:solidFill>
                  <a:srgbClr val="004B93"/>
                </a:solidFill>
                <a:latin typeface="Arial"/>
                <a:cs typeface="Arial"/>
              </a:rPr>
              <a:t>address</a:t>
            </a:r>
            <a:r>
              <a:rPr sz="1412" b="1" spc="9" dirty="0">
                <a:solidFill>
                  <a:srgbClr val="004B93"/>
                </a:solidFill>
                <a:latin typeface="Arial"/>
                <a:cs typeface="Arial"/>
              </a:rPr>
              <a:t> </a:t>
            </a:r>
            <a:r>
              <a:rPr sz="1412" b="1" spc="-4" dirty="0">
                <a:solidFill>
                  <a:srgbClr val="004B93"/>
                </a:solidFill>
                <a:latin typeface="Arial"/>
                <a:cs typeface="Arial"/>
              </a:rPr>
              <a:t>it</a:t>
            </a:r>
            <a:endParaRPr sz="1412">
              <a:solidFill>
                <a:prstClr val="black"/>
              </a:solidFill>
              <a:latin typeface="Arial"/>
              <a:cs typeface="Arial"/>
            </a:endParaRPr>
          </a:p>
          <a:p>
            <a:pPr marL="172019" marR="4483" indent="-170899" defTabSz="806867">
              <a:spcBef>
                <a:spcPts val="613"/>
              </a:spcBef>
              <a:buClr>
                <a:srgbClr val="004B93"/>
              </a:buClr>
              <a:buSzPct val="125000"/>
              <a:buFontTx/>
              <a:buChar char="•"/>
              <a:tabLst>
                <a:tab pos="172580" algn="l"/>
              </a:tabLst>
            </a:pP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Foster complete online degree  ladders </a:t>
            </a:r>
            <a:r>
              <a:rPr sz="1412" spc="-9" dirty="0">
                <a:solidFill>
                  <a:prstClr val="black"/>
                </a:solidFill>
                <a:latin typeface="Arial"/>
                <a:cs typeface="Arial"/>
              </a:rPr>
              <a:t>where </a:t>
            </a: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they </a:t>
            </a:r>
            <a:r>
              <a:rPr sz="1412" dirty="0">
                <a:solidFill>
                  <a:prstClr val="black"/>
                </a:solidFill>
                <a:latin typeface="Arial"/>
                <a:cs typeface="Arial"/>
              </a:rPr>
              <a:t>also </a:t>
            </a: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exist</a:t>
            </a:r>
            <a:r>
              <a:rPr sz="1412" spc="1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offline</a:t>
            </a:r>
            <a:endParaRPr sz="141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089274" y="3167678"/>
            <a:ext cx="2913529" cy="662660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70338" marR="4483" indent="-170338" defTabSz="806867">
              <a:spcBef>
                <a:spcPts val="84"/>
              </a:spcBef>
              <a:buClr>
                <a:srgbClr val="004B93"/>
              </a:buClr>
              <a:buSzPct val="125000"/>
              <a:buFontTx/>
              <a:buChar char="•"/>
              <a:tabLst>
                <a:tab pos="170899" algn="l"/>
              </a:tabLst>
            </a:pP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Foster online programs </a:t>
            </a:r>
            <a:r>
              <a:rPr sz="1412" dirty="0">
                <a:solidFill>
                  <a:prstClr val="black"/>
                </a:solidFill>
                <a:latin typeface="Arial"/>
                <a:cs typeface="Arial"/>
              </a:rPr>
              <a:t>in </a:t>
            </a: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areas of  study </a:t>
            </a:r>
            <a:r>
              <a:rPr sz="1412" dirty="0">
                <a:solidFill>
                  <a:prstClr val="black"/>
                </a:solidFill>
                <a:latin typeface="Arial"/>
                <a:cs typeface="Arial"/>
              </a:rPr>
              <a:t>in </a:t>
            </a: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the top 20% of offline  enrollments at</a:t>
            </a:r>
            <a:r>
              <a:rPr sz="1412" spc="1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12" spc="-9" dirty="0">
                <a:solidFill>
                  <a:prstClr val="black"/>
                </a:solidFill>
                <a:latin typeface="Arial"/>
                <a:cs typeface="Arial"/>
              </a:rPr>
              <a:t>SUNY</a:t>
            </a:r>
            <a:endParaRPr sz="141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975398" y="4135864"/>
            <a:ext cx="5016313" cy="880102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R="4483" indent="2113542" defTabSz="806867">
              <a:lnSpc>
                <a:spcPct val="100299"/>
              </a:lnSpc>
              <a:spcBef>
                <a:spcPts val="79"/>
              </a:spcBef>
              <a:buClr>
                <a:srgbClr val="004B93"/>
              </a:buClr>
              <a:buSzPct val="125000"/>
              <a:buFontTx/>
              <a:buChar char="•"/>
              <a:tabLst>
                <a:tab pos="2284441" algn="l"/>
                <a:tab pos="2285001" algn="l"/>
              </a:tabLst>
            </a:pP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Encourage campuses with the </a:t>
            </a:r>
            <a:r>
              <a:rPr sz="1412" spc="-4" dirty="0">
                <a:solidFill>
                  <a:srgbClr val="004B93"/>
                </a:solidFill>
                <a:latin typeface="Arial"/>
                <a:cs typeface="Arial"/>
              </a:rPr>
              <a:t> </a:t>
            </a:r>
            <a:r>
              <a:rPr sz="1412" b="1" spc="-4" dirty="0">
                <a:solidFill>
                  <a:srgbClr val="004B93"/>
                </a:solidFill>
                <a:latin typeface="Arial"/>
                <a:cs typeface="Arial"/>
              </a:rPr>
              <a:t>Which</a:t>
            </a:r>
            <a:r>
              <a:rPr sz="1412" b="1" spc="9" dirty="0">
                <a:solidFill>
                  <a:srgbClr val="004B93"/>
                </a:solidFill>
                <a:latin typeface="Arial"/>
                <a:cs typeface="Arial"/>
              </a:rPr>
              <a:t> </a:t>
            </a:r>
            <a:r>
              <a:rPr sz="1412" b="1" spc="-4" dirty="0">
                <a:solidFill>
                  <a:srgbClr val="004B93"/>
                </a:solidFill>
                <a:latin typeface="Arial"/>
                <a:cs typeface="Arial"/>
              </a:rPr>
              <a:t>campuses	</a:t>
            </a: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online capabilities, interest, and </a:t>
            </a:r>
            <a:r>
              <a:rPr sz="1412" spc="-4" dirty="0">
                <a:solidFill>
                  <a:srgbClr val="004B93"/>
                </a:solidFill>
                <a:latin typeface="Arial"/>
                <a:cs typeface="Arial"/>
              </a:rPr>
              <a:t> </a:t>
            </a:r>
            <a:r>
              <a:rPr sz="1412" b="1" spc="-4" dirty="0">
                <a:solidFill>
                  <a:srgbClr val="004B93"/>
                </a:solidFill>
                <a:latin typeface="Arial"/>
                <a:cs typeface="Arial"/>
              </a:rPr>
              <a:t>should</a:t>
            </a:r>
            <a:r>
              <a:rPr sz="1412" b="1" spc="22" dirty="0">
                <a:solidFill>
                  <a:srgbClr val="004B93"/>
                </a:solidFill>
                <a:latin typeface="Arial"/>
                <a:cs typeface="Arial"/>
              </a:rPr>
              <a:t> </a:t>
            </a:r>
            <a:r>
              <a:rPr sz="1412" b="1" dirty="0">
                <a:solidFill>
                  <a:srgbClr val="004B93"/>
                </a:solidFill>
                <a:latin typeface="Arial"/>
                <a:cs typeface="Arial"/>
              </a:rPr>
              <a:t>power</a:t>
            </a:r>
            <a:r>
              <a:rPr sz="1412" b="1" spc="-18" dirty="0">
                <a:solidFill>
                  <a:srgbClr val="004B93"/>
                </a:solidFill>
                <a:latin typeface="Arial"/>
                <a:cs typeface="Arial"/>
              </a:rPr>
              <a:t> </a:t>
            </a:r>
            <a:r>
              <a:rPr sz="1412" b="1" dirty="0">
                <a:solidFill>
                  <a:srgbClr val="004B93"/>
                </a:solidFill>
                <a:latin typeface="Arial"/>
                <a:cs typeface="Arial"/>
              </a:rPr>
              <a:t>growth?	</a:t>
            </a: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program knowledge to move</a:t>
            </a:r>
            <a:r>
              <a:rPr sz="1412" spc="1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more</a:t>
            </a:r>
            <a:endParaRPr sz="1412" dirty="0">
              <a:solidFill>
                <a:prstClr val="black"/>
              </a:solidFill>
              <a:latin typeface="Arial"/>
              <a:cs typeface="Arial"/>
            </a:endParaRPr>
          </a:p>
          <a:p>
            <a:pPr marL="2284441" defTabSz="806867">
              <a:lnSpc>
                <a:spcPts val="1685"/>
              </a:lnSpc>
            </a:pP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programs</a:t>
            </a:r>
            <a:r>
              <a:rPr sz="1412" spc="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online</a:t>
            </a:r>
            <a:endParaRPr sz="1412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087931" y="2173045"/>
            <a:ext cx="3090582" cy="0"/>
          </a:xfrm>
          <a:custGeom>
            <a:avLst/>
            <a:gdLst/>
            <a:ahLst/>
            <a:cxnLst/>
            <a:rect l="l" t="t" r="r" b="b"/>
            <a:pathLst>
              <a:path w="3502659">
                <a:moveTo>
                  <a:pt x="0" y="0"/>
                </a:moveTo>
                <a:lnTo>
                  <a:pt x="3502152" y="0"/>
                </a:lnTo>
              </a:path>
            </a:pathLst>
          </a:custGeom>
          <a:ln w="9144">
            <a:solidFill>
              <a:srgbClr val="004C9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087931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121549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155166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188784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222402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256019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289637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323255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356872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390490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424108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457725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491343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524961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558578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592196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625813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659432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693050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726667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760285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793903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827520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861138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894756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928373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961991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995608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029226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7062844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096461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130079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7163697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7197314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7230932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7264550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7298167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7331785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7365403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399020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7432638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7466256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7499873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533491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7567108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7600726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7634344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7667961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7701579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7735197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7768814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7802432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7836050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7869667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7903285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7936903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7970520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8004138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8037756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8071373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8104991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8138608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8172226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8205844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8239461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8273079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8306697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8340314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8373932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8407550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8441167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8474785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8508403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8542020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8575638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8609256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8642873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8676491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8710108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8743726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8777344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8810961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8844579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8878197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8911814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8945432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8979050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9012667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9046285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9079903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9113520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9147138" y="3122407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6087931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6121549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6155166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6188784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6222402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6256019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6289637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6323255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6356872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6390490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6424108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6457725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6491343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6524961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6558578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6592196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6625813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6659432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6693050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6726667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6760285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6793903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6827520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6861138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6894756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6928373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6961991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6995608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7029226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7062844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7096461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7130079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7163697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7197314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7230932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7264550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7298167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7331785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7365403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7399020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7432638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7466256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7499873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7533491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7567108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7600726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7634344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7667961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7701579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7735197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7768814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7802432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7836050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7869667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7903285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7936903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7970520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8004138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8037756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8071373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8104991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8138608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8172226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8205844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8239461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8273079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8306697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8340314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8373932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8407550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8441167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8474785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8508403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8542020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8575638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8609256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1" name="object 191"/>
          <p:cNvSpPr/>
          <p:nvPr/>
        </p:nvSpPr>
        <p:spPr>
          <a:xfrm>
            <a:off x="8642873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8676491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8710108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" name="object 194"/>
          <p:cNvSpPr/>
          <p:nvPr/>
        </p:nvSpPr>
        <p:spPr>
          <a:xfrm>
            <a:off x="8743726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8777344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6" name="object 196"/>
          <p:cNvSpPr/>
          <p:nvPr/>
        </p:nvSpPr>
        <p:spPr>
          <a:xfrm>
            <a:off x="8810961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8844579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8878197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8911814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8945432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8979050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9012667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9046285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9079903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9113520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9147138" y="4090596"/>
            <a:ext cx="16249" cy="17929"/>
          </a:xfrm>
          <a:custGeom>
            <a:avLst/>
            <a:gdLst/>
            <a:ahLst/>
            <a:cxnLst/>
            <a:rect l="l" t="t" r="r" b="b"/>
            <a:pathLst>
              <a:path w="18415" h="20320">
                <a:moveTo>
                  <a:pt x="18288" y="19812"/>
                </a:moveTo>
                <a:lnTo>
                  <a:pt x="18288" y="0"/>
                </a:lnTo>
                <a:lnTo>
                  <a:pt x="0" y="0"/>
                </a:lnTo>
                <a:lnTo>
                  <a:pt x="0" y="19812"/>
                </a:lnTo>
                <a:lnTo>
                  <a:pt x="18288" y="19812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7" name="object 207"/>
          <p:cNvSpPr txBox="1"/>
          <p:nvPr/>
        </p:nvSpPr>
        <p:spPr>
          <a:xfrm>
            <a:off x="2455427" y="394889"/>
            <a:ext cx="2087656" cy="20136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235" spc="-4" dirty="0">
                <a:solidFill>
                  <a:srgbClr val="7F7F7F"/>
                </a:solidFill>
                <a:latin typeface="Arial"/>
                <a:cs typeface="Arial"/>
              </a:rPr>
              <a:t>NEW PROGRAM</a:t>
            </a:r>
            <a:r>
              <a:rPr sz="1235" spc="-26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235" spc="-18" dirty="0">
                <a:solidFill>
                  <a:srgbClr val="7F7F7F"/>
                </a:solidFill>
                <a:latin typeface="Arial"/>
                <a:cs typeface="Arial"/>
              </a:rPr>
              <a:t>CREATION</a:t>
            </a:r>
            <a:endParaRPr sz="1235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9509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1876" y="403406"/>
            <a:ext cx="290456" cy="6051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33146" y="1042141"/>
            <a:ext cx="258296" cy="317687"/>
          </a:xfrm>
          <a:custGeom>
            <a:avLst/>
            <a:gdLst/>
            <a:ahLst/>
            <a:cxnLst/>
            <a:rect l="l" t="t" r="r" b="b"/>
            <a:pathLst>
              <a:path w="292734" h="360044">
                <a:moveTo>
                  <a:pt x="292608" y="0"/>
                </a:moveTo>
                <a:lnTo>
                  <a:pt x="0" y="213360"/>
                </a:lnTo>
                <a:lnTo>
                  <a:pt x="246888" y="359670"/>
                </a:lnTo>
                <a:lnTo>
                  <a:pt x="292608" y="0"/>
                </a:lnTo>
                <a:close/>
              </a:path>
            </a:pathLst>
          </a:custGeom>
          <a:solidFill>
            <a:srgbClr val="002445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29111" y="614524"/>
            <a:ext cx="7463118" cy="600738"/>
          </a:xfrm>
          <a:prstGeom prst="rect">
            <a:avLst/>
          </a:prstGeom>
          <a:solidFill>
            <a:srgbClr val="004C92"/>
          </a:solidFill>
        </p:spPr>
        <p:txBody>
          <a:bodyPr vert="horz" wrap="square" lIns="0" tIns="3362" rIns="0" bIns="0" rtlCol="0">
            <a:spAutoFit/>
          </a:bodyPr>
          <a:lstStyle/>
          <a:p>
            <a:pPr marL="337315" marR="352444">
              <a:spcBef>
                <a:spcPts val="26"/>
              </a:spcBef>
            </a:pPr>
            <a:r>
              <a:rPr sz="1941" spc="-4" dirty="0">
                <a:solidFill>
                  <a:srgbClr val="FFFFFF"/>
                </a:solidFill>
              </a:rPr>
              <a:t>A true marketing transformation is required to attract the scale  of students </a:t>
            </a:r>
            <a:r>
              <a:rPr sz="1941" spc="-9" dirty="0">
                <a:solidFill>
                  <a:srgbClr val="FFFFFF"/>
                </a:solidFill>
              </a:rPr>
              <a:t>we </a:t>
            </a:r>
            <a:r>
              <a:rPr sz="1941" spc="-4" dirty="0">
                <a:solidFill>
                  <a:srgbClr val="FFFFFF"/>
                </a:solidFill>
              </a:rPr>
              <a:t>are</a:t>
            </a:r>
            <a:r>
              <a:rPr sz="1941" spc="31" dirty="0">
                <a:solidFill>
                  <a:srgbClr val="FFFFFF"/>
                </a:solidFill>
              </a:rPr>
              <a:t> </a:t>
            </a:r>
            <a:r>
              <a:rPr sz="1941" spc="-4" dirty="0">
                <a:solidFill>
                  <a:srgbClr val="FFFFFF"/>
                </a:solidFill>
              </a:rPr>
              <a:t>seeking</a:t>
            </a:r>
            <a:endParaRPr sz="1941"/>
          </a:p>
        </p:txBody>
      </p:sp>
      <p:sp>
        <p:nvSpPr>
          <p:cNvPr id="5" name="object 5"/>
          <p:cNvSpPr/>
          <p:nvPr/>
        </p:nvSpPr>
        <p:spPr>
          <a:xfrm>
            <a:off x="2447807" y="1399839"/>
            <a:ext cx="3337672" cy="4459381"/>
          </a:xfrm>
          <a:custGeom>
            <a:avLst/>
            <a:gdLst/>
            <a:ahLst/>
            <a:cxnLst/>
            <a:rect l="l" t="t" r="r" b="b"/>
            <a:pathLst>
              <a:path w="3782695" h="5053965">
                <a:moveTo>
                  <a:pt x="3782574" y="5049012"/>
                </a:moveTo>
                <a:lnTo>
                  <a:pt x="3782574" y="4572"/>
                </a:lnTo>
                <a:lnTo>
                  <a:pt x="3778002" y="0"/>
                </a:lnTo>
                <a:lnTo>
                  <a:pt x="4572" y="0"/>
                </a:lnTo>
                <a:lnTo>
                  <a:pt x="0" y="4572"/>
                </a:lnTo>
                <a:lnTo>
                  <a:pt x="0" y="5049012"/>
                </a:lnTo>
                <a:lnTo>
                  <a:pt x="4572" y="5053584"/>
                </a:lnTo>
                <a:lnTo>
                  <a:pt x="10668" y="5053584"/>
                </a:lnTo>
                <a:lnTo>
                  <a:pt x="10668" y="19812"/>
                </a:lnTo>
                <a:lnTo>
                  <a:pt x="19812" y="10668"/>
                </a:lnTo>
                <a:lnTo>
                  <a:pt x="19812" y="19812"/>
                </a:lnTo>
                <a:lnTo>
                  <a:pt x="3762762" y="19812"/>
                </a:lnTo>
                <a:lnTo>
                  <a:pt x="3762762" y="10668"/>
                </a:lnTo>
                <a:lnTo>
                  <a:pt x="3773430" y="19812"/>
                </a:lnTo>
                <a:lnTo>
                  <a:pt x="3773430" y="5053584"/>
                </a:lnTo>
                <a:lnTo>
                  <a:pt x="3778002" y="5053584"/>
                </a:lnTo>
                <a:lnTo>
                  <a:pt x="3782574" y="5049012"/>
                </a:lnTo>
                <a:close/>
              </a:path>
              <a:path w="3782695" h="5053965">
                <a:moveTo>
                  <a:pt x="19812" y="19812"/>
                </a:moveTo>
                <a:lnTo>
                  <a:pt x="19812" y="10668"/>
                </a:lnTo>
                <a:lnTo>
                  <a:pt x="10668" y="19812"/>
                </a:lnTo>
                <a:lnTo>
                  <a:pt x="19812" y="19812"/>
                </a:lnTo>
                <a:close/>
              </a:path>
              <a:path w="3782695" h="5053965">
                <a:moveTo>
                  <a:pt x="19812" y="5035296"/>
                </a:moveTo>
                <a:lnTo>
                  <a:pt x="19812" y="19812"/>
                </a:lnTo>
                <a:lnTo>
                  <a:pt x="10668" y="19812"/>
                </a:lnTo>
                <a:lnTo>
                  <a:pt x="10668" y="5035296"/>
                </a:lnTo>
                <a:lnTo>
                  <a:pt x="19812" y="5035296"/>
                </a:lnTo>
                <a:close/>
              </a:path>
              <a:path w="3782695" h="5053965">
                <a:moveTo>
                  <a:pt x="3773430" y="5035296"/>
                </a:moveTo>
                <a:lnTo>
                  <a:pt x="10668" y="5035296"/>
                </a:lnTo>
                <a:lnTo>
                  <a:pt x="19812" y="5044440"/>
                </a:lnTo>
                <a:lnTo>
                  <a:pt x="19812" y="5053584"/>
                </a:lnTo>
                <a:lnTo>
                  <a:pt x="3762762" y="5053584"/>
                </a:lnTo>
                <a:lnTo>
                  <a:pt x="3762762" y="5044440"/>
                </a:lnTo>
                <a:lnTo>
                  <a:pt x="3773430" y="5035296"/>
                </a:lnTo>
                <a:close/>
              </a:path>
              <a:path w="3782695" h="5053965">
                <a:moveTo>
                  <a:pt x="19812" y="5053584"/>
                </a:moveTo>
                <a:lnTo>
                  <a:pt x="19812" y="5044440"/>
                </a:lnTo>
                <a:lnTo>
                  <a:pt x="10668" y="5035296"/>
                </a:lnTo>
                <a:lnTo>
                  <a:pt x="10668" y="5053584"/>
                </a:lnTo>
                <a:lnTo>
                  <a:pt x="19812" y="5053584"/>
                </a:lnTo>
                <a:close/>
              </a:path>
              <a:path w="3782695" h="5053965">
                <a:moveTo>
                  <a:pt x="3773430" y="19812"/>
                </a:moveTo>
                <a:lnTo>
                  <a:pt x="3762762" y="10668"/>
                </a:lnTo>
                <a:lnTo>
                  <a:pt x="3762762" y="19812"/>
                </a:lnTo>
                <a:lnTo>
                  <a:pt x="3773430" y="19812"/>
                </a:lnTo>
                <a:close/>
              </a:path>
              <a:path w="3782695" h="5053965">
                <a:moveTo>
                  <a:pt x="3773430" y="5035296"/>
                </a:moveTo>
                <a:lnTo>
                  <a:pt x="3773430" y="19812"/>
                </a:lnTo>
                <a:lnTo>
                  <a:pt x="3762762" y="19812"/>
                </a:lnTo>
                <a:lnTo>
                  <a:pt x="3762762" y="5035296"/>
                </a:lnTo>
                <a:lnTo>
                  <a:pt x="3773430" y="5035296"/>
                </a:lnTo>
                <a:close/>
              </a:path>
              <a:path w="3782695" h="5053965">
                <a:moveTo>
                  <a:pt x="3773430" y="5053584"/>
                </a:moveTo>
                <a:lnTo>
                  <a:pt x="3773430" y="5035296"/>
                </a:lnTo>
                <a:lnTo>
                  <a:pt x="3762762" y="5044440"/>
                </a:lnTo>
                <a:lnTo>
                  <a:pt x="3762762" y="5053584"/>
                </a:lnTo>
                <a:lnTo>
                  <a:pt x="3773430" y="5053584"/>
                </a:lnTo>
                <a:close/>
              </a:path>
            </a:pathLst>
          </a:custGeom>
          <a:solidFill>
            <a:srgbClr val="B1D5E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57220" y="1409252"/>
            <a:ext cx="3320303" cy="338978"/>
          </a:xfrm>
          <a:custGeom>
            <a:avLst/>
            <a:gdLst/>
            <a:ahLst/>
            <a:cxnLst/>
            <a:rect l="l" t="t" r="r" b="b"/>
            <a:pathLst>
              <a:path w="3763010" h="384175">
                <a:moveTo>
                  <a:pt x="0" y="0"/>
                </a:moveTo>
                <a:lnTo>
                  <a:pt x="0" y="384048"/>
                </a:lnTo>
                <a:lnTo>
                  <a:pt x="3762756" y="384048"/>
                </a:lnTo>
                <a:lnTo>
                  <a:pt x="3762756" y="0"/>
                </a:lnTo>
                <a:lnTo>
                  <a:pt x="0" y="0"/>
                </a:lnTo>
                <a:close/>
              </a:path>
            </a:pathLst>
          </a:custGeom>
          <a:solidFill>
            <a:srgbClr val="B1D5E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47807" y="1399839"/>
            <a:ext cx="3337672" cy="358028"/>
          </a:xfrm>
          <a:custGeom>
            <a:avLst/>
            <a:gdLst/>
            <a:ahLst/>
            <a:cxnLst/>
            <a:rect l="l" t="t" r="r" b="b"/>
            <a:pathLst>
              <a:path w="3782695" h="405764">
                <a:moveTo>
                  <a:pt x="3782574" y="400812"/>
                </a:moveTo>
                <a:lnTo>
                  <a:pt x="3782574" y="4572"/>
                </a:lnTo>
                <a:lnTo>
                  <a:pt x="3778002" y="0"/>
                </a:lnTo>
                <a:lnTo>
                  <a:pt x="4572" y="0"/>
                </a:lnTo>
                <a:lnTo>
                  <a:pt x="0" y="4572"/>
                </a:lnTo>
                <a:lnTo>
                  <a:pt x="0" y="400812"/>
                </a:lnTo>
                <a:lnTo>
                  <a:pt x="4572" y="405384"/>
                </a:lnTo>
                <a:lnTo>
                  <a:pt x="10668" y="405384"/>
                </a:lnTo>
                <a:lnTo>
                  <a:pt x="10668" y="19812"/>
                </a:lnTo>
                <a:lnTo>
                  <a:pt x="19812" y="10668"/>
                </a:lnTo>
                <a:lnTo>
                  <a:pt x="19812" y="19812"/>
                </a:lnTo>
                <a:lnTo>
                  <a:pt x="3762762" y="19812"/>
                </a:lnTo>
                <a:lnTo>
                  <a:pt x="3762762" y="10668"/>
                </a:lnTo>
                <a:lnTo>
                  <a:pt x="3773430" y="19812"/>
                </a:lnTo>
                <a:lnTo>
                  <a:pt x="3773430" y="405384"/>
                </a:lnTo>
                <a:lnTo>
                  <a:pt x="3778002" y="405384"/>
                </a:lnTo>
                <a:lnTo>
                  <a:pt x="3782574" y="400812"/>
                </a:lnTo>
                <a:close/>
              </a:path>
              <a:path w="3782695" h="405764">
                <a:moveTo>
                  <a:pt x="19812" y="19812"/>
                </a:moveTo>
                <a:lnTo>
                  <a:pt x="19812" y="10668"/>
                </a:lnTo>
                <a:lnTo>
                  <a:pt x="10668" y="19812"/>
                </a:lnTo>
                <a:lnTo>
                  <a:pt x="19812" y="19812"/>
                </a:lnTo>
                <a:close/>
              </a:path>
              <a:path w="3782695" h="405764">
                <a:moveTo>
                  <a:pt x="19812" y="385572"/>
                </a:moveTo>
                <a:lnTo>
                  <a:pt x="19812" y="19812"/>
                </a:lnTo>
                <a:lnTo>
                  <a:pt x="10668" y="19812"/>
                </a:lnTo>
                <a:lnTo>
                  <a:pt x="10668" y="385572"/>
                </a:lnTo>
                <a:lnTo>
                  <a:pt x="19812" y="385572"/>
                </a:lnTo>
                <a:close/>
              </a:path>
              <a:path w="3782695" h="405764">
                <a:moveTo>
                  <a:pt x="3773430" y="385572"/>
                </a:moveTo>
                <a:lnTo>
                  <a:pt x="10668" y="385572"/>
                </a:lnTo>
                <a:lnTo>
                  <a:pt x="19812" y="394716"/>
                </a:lnTo>
                <a:lnTo>
                  <a:pt x="19812" y="405384"/>
                </a:lnTo>
                <a:lnTo>
                  <a:pt x="3762762" y="405384"/>
                </a:lnTo>
                <a:lnTo>
                  <a:pt x="3762762" y="394716"/>
                </a:lnTo>
                <a:lnTo>
                  <a:pt x="3773430" y="385572"/>
                </a:lnTo>
                <a:close/>
              </a:path>
              <a:path w="3782695" h="405764">
                <a:moveTo>
                  <a:pt x="19812" y="405384"/>
                </a:moveTo>
                <a:lnTo>
                  <a:pt x="19812" y="394716"/>
                </a:lnTo>
                <a:lnTo>
                  <a:pt x="10668" y="385572"/>
                </a:lnTo>
                <a:lnTo>
                  <a:pt x="10668" y="405384"/>
                </a:lnTo>
                <a:lnTo>
                  <a:pt x="19812" y="405384"/>
                </a:lnTo>
                <a:close/>
              </a:path>
              <a:path w="3782695" h="405764">
                <a:moveTo>
                  <a:pt x="3773430" y="19812"/>
                </a:moveTo>
                <a:lnTo>
                  <a:pt x="3762762" y="10668"/>
                </a:lnTo>
                <a:lnTo>
                  <a:pt x="3762762" y="19812"/>
                </a:lnTo>
                <a:lnTo>
                  <a:pt x="3773430" y="19812"/>
                </a:lnTo>
                <a:close/>
              </a:path>
              <a:path w="3782695" h="405764">
                <a:moveTo>
                  <a:pt x="3773430" y="385572"/>
                </a:moveTo>
                <a:lnTo>
                  <a:pt x="3773430" y="19812"/>
                </a:lnTo>
                <a:lnTo>
                  <a:pt x="3762762" y="19812"/>
                </a:lnTo>
                <a:lnTo>
                  <a:pt x="3762762" y="385572"/>
                </a:lnTo>
                <a:lnTo>
                  <a:pt x="3773430" y="385572"/>
                </a:lnTo>
                <a:close/>
              </a:path>
              <a:path w="3782695" h="405764">
                <a:moveTo>
                  <a:pt x="3773430" y="405384"/>
                </a:moveTo>
                <a:lnTo>
                  <a:pt x="3773430" y="385572"/>
                </a:lnTo>
                <a:lnTo>
                  <a:pt x="3762762" y="394716"/>
                </a:lnTo>
                <a:lnTo>
                  <a:pt x="3762762" y="405384"/>
                </a:lnTo>
                <a:lnTo>
                  <a:pt x="3773430" y="405384"/>
                </a:lnTo>
                <a:close/>
              </a:path>
            </a:pathLst>
          </a:custGeom>
          <a:solidFill>
            <a:srgbClr val="B1D5E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38804" y="1447799"/>
            <a:ext cx="3985372" cy="20136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  <a:tabLst>
                <a:tab pos="3601202" algn="l"/>
              </a:tabLst>
            </a:pPr>
            <a:r>
              <a:rPr sz="1235" b="1" spc="-9" dirty="0">
                <a:solidFill>
                  <a:srgbClr val="004B93"/>
                </a:solidFill>
                <a:latin typeface="Arial"/>
                <a:cs typeface="Arial"/>
              </a:rPr>
              <a:t>FR</a:t>
            </a:r>
            <a:r>
              <a:rPr sz="1235" b="1" spc="-4" dirty="0">
                <a:solidFill>
                  <a:srgbClr val="004B93"/>
                </a:solidFill>
                <a:latin typeface="Arial"/>
                <a:cs typeface="Arial"/>
              </a:rPr>
              <a:t>O</a:t>
            </a:r>
            <a:r>
              <a:rPr sz="1235" b="1" spc="13" dirty="0">
                <a:solidFill>
                  <a:srgbClr val="004B93"/>
                </a:solidFill>
                <a:latin typeface="Arial"/>
                <a:cs typeface="Arial"/>
              </a:rPr>
              <a:t>M</a:t>
            </a:r>
            <a:r>
              <a:rPr sz="1235" b="1" dirty="0">
                <a:solidFill>
                  <a:srgbClr val="004B93"/>
                </a:solidFill>
                <a:latin typeface="Arial"/>
                <a:cs typeface="Arial"/>
              </a:rPr>
              <a:t>…	…</a:t>
            </a:r>
            <a:r>
              <a:rPr sz="1235" b="1" spc="-26" dirty="0">
                <a:solidFill>
                  <a:srgbClr val="004B93"/>
                </a:solidFill>
                <a:latin typeface="Arial"/>
                <a:cs typeface="Arial"/>
              </a:rPr>
              <a:t>T</a:t>
            </a:r>
            <a:r>
              <a:rPr sz="1235" b="1" dirty="0">
                <a:solidFill>
                  <a:srgbClr val="004B93"/>
                </a:solidFill>
                <a:latin typeface="Arial"/>
                <a:cs typeface="Arial"/>
              </a:rPr>
              <a:t>O</a:t>
            </a:r>
            <a:endParaRPr sz="123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828404" y="1834179"/>
            <a:ext cx="197783" cy="3508562"/>
          </a:xfrm>
          <a:custGeom>
            <a:avLst/>
            <a:gdLst/>
            <a:ahLst/>
            <a:cxnLst/>
            <a:rect l="l" t="t" r="r" b="b"/>
            <a:pathLst>
              <a:path w="224154" h="3976370">
                <a:moveTo>
                  <a:pt x="224028" y="1988820"/>
                </a:moveTo>
                <a:lnTo>
                  <a:pt x="0" y="0"/>
                </a:lnTo>
                <a:lnTo>
                  <a:pt x="0" y="3976116"/>
                </a:lnTo>
                <a:lnTo>
                  <a:pt x="224028" y="1988820"/>
                </a:lnTo>
                <a:close/>
              </a:path>
            </a:pathLst>
          </a:custGeom>
          <a:solidFill>
            <a:srgbClr val="B1D5E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41488" y="1789355"/>
            <a:ext cx="3671047" cy="81922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81545" indent="-170338" defTabSz="806867">
              <a:lnSpc>
                <a:spcPts val="1822"/>
              </a:lnSpc>
              <a:spcBef>
                <a:spcPts val="88"/>
              </a:spcBef>
              <a:buClr>
                <a:srgbClr val="004B93"/>
              </a:buClr>
              <a:buSzPct val="125000"/>
              <a:buFontTx/>
              <a:buChar char="•"/>
              <a:tabLst>
                <a:tab pos="182105" algn="l"/>
                <a:tab pos="3590555" algn="l"/>
              </a:tabLst>
            </a:pPr>
            <a:r>
              <a:rPr sz="1235" spc="-9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23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235" spc="4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23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235" spc="-18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123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235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35" spc="4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23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235" spc="-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sz="123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235" spc="-18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1235" spc="4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235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sz="1235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235" spc="4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1235" dirty="0">
                <a:solidFill>
                  <a:prstClr val="black"/>
                </a:solidFill>
                <a:latin typeface="Arial"/>
                <a:cs typeface="Arial"/>
              </a:rPr>
              <a:t>ir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235" spc="4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23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235" spc="-13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235" spc="-9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235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z="1235" spc="-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35" spc="-9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23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235" spc="4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235" spc="4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23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235" spc="-13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235" dirty="0">
                <a:solidFill>
                  <a:prstClr val="black"/>
                </a:solidFill>
                <a:latin typeface="Arial"/>
                <a:cs typeface="Arial"/>
              </a:rPr>
              <a:t>g	</a:t>
            </a:r>
            <a:r>
              <a:rPr sz="1544" dirty="0">
                <a:solidFill>
                  <a:srgbClr val="004B93"/>
                </a:solidFill>
                <a:latin typeface="Arial"/>
                <a:cs typeface="Arial"/>
              </a:rPr>
              <a:t>•</a:t>
            </a:r>
            <a:endParaRPr sz="1544">
              <a:solidFill>
                <a:prstClr val="black"/>
              </a:solidFill>
              <a:latin typeface="Arial"/>
              <a:cs typeface="Arial"/>
            </a:endParaRPr>
          </a:p>
          <a:p>
            <a:pPr marL="181545" marR="573211" defTabSz="806867">
              <a:lnSpc>
                <a:spcPts val="1482"/>
              </a:lnSpc>
              <a:spcBef>
                <a:spcPts val="18"/>
              </a:spcBef>
            </a:pP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and enrollment operations </a:t>
            </a:r>
            <a:r>
              <a:rPr sz="1235" dirty="0">
                <a:solidFill>
                  <a:prstClr val="black"/>
                </a:solidFill>
                <a:latin typeface="Arial"/>
                <a:cs typeface="Arial"/>
              </a:rPr>
              <a:t>are 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severely  </a:t>
            </a:r>
            <a:r>
              <a:rPr sz="1235" b="1" spc="-4" dirty="0">
                <a:solidFill>
                  <a:prstClr val="black"/>
                </a:solidFill>
                <a:latin typeface="Arial"/>
                <a:cs typeface="Arial"/>
              </a:rPr>
              <a:t>under-staffed, under-skilled and under-  resourced</a:t>
            </a:r>
            <a:endParaRPr sz="123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91876" y="1828351"/>
            <a:ext cx="3140449" cy="77152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 defTabSz="806867">
              <a:spcBef>
                <a:spcPts val="88"/>
              </a:spcBef>
            </a:pPr>
            <a:r>
              <a:rPr sz="1235" b="1" spc="-9" dirty="0">
                <a:solidFill>
                  <a:prstClr val="black"/>
                </a:solidFill>
                <a:latin typeface="Arial"/>
                <a:cs typeface="Arial"/>
              </a:rPr>
              <a:t>System </a:t>
            </a:r>
            <a:r>
              <a:rPr sz="1235" b="1" spc="-4" dirty="0">
                <a:solidFill>
                  <a:prstClr val="black"/>
                </a:solidFill>
                <a:latin typeface="Arial"/>
                <a:cs typeface="Arial"/>
              </a:rPr>
              <a:t>and campus internal </a:t>
            </a:r>
            <a:r>
              <a:rPr sz="1235" b="1" dirty="0">
                <a:solidFill>
                  <a:prstClr val="black"/>
                </a:solidFill>
                <a:latin typeface="Arial"/>
                <a:cs typeface="Arial"/>
              </a:rPr>
              <a:t>staffing  </a:t>
            </a:r>
            <a:r>
              <a:rPr sz="1235" b="1" spc="-4" dirty="0">
                <a:solidFill>
                  <a:prstClr val="black"/>
                </a:solidFill>
                <a:latin typeface="Arial"/>
                <a:cs typeface="Arial"/>
              </a:rPr>
              <a:t>levels and </a:t>
            </a:r>
            <a:r>
              <a:rPr sz="1235" b="1" dirty="0">
                <a:solidFill>
                  <a:prstClr val="black"/>
                </a:solidFill>
                <a:latin typeface="Arial"/>
                <a:cs typeface="Arial"/>
              </a:rPr>
              <a:t>skills, </a:t>
            </a:r>
            <a:r>
              <a:rPr sz="1235" b="1" spc="-4" dirty="0">
                <a:solidFill>
                  <a:prstClr val="black"/>
                </a:solidFill>
                <a:latin typeface="Arial"/>
                <a:cs typeface="Arial"/>
              </a:rPr>
              <a:t>outsourced services</a:t>
            </a:r>
            <a:r>
              <a:rPr sz="1235" b="1" spc="-14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35" b="1" spc="-4" dirty="0">
                <a:solidFill>
                  <a:prstClr val="black"/>
                </a:solidFill>
                <a:latin typeface="Arial"/>
                <a:cs typeface="Arial"/>
              </a:rPr>
              <a:t>and  marketing spend </a:t>
            </a:r>
            <a:r>
              <a:rPr sz="1235" b="1" dirty="0">
                <a:solidFill>
                  <a:prstClr val="black"/>
                </a:solidFill>
                <a:latin typeface="Arial"/>
                <a:cs typeface="Arial"/>
              </a:rPr>
              <a:t>are </a:t>
            </a:r>
            <a:r>
              <a:rPr sz="1235" b="1" spc="-4" dirty="0">
                <a:solidFill>
                  <a:prstClr val="black"/>
                </a:solidFill>
                <a:latin typeface="Arial"/>
                <a:cs typeface="Arial"/>
              </a:rPr>
              <a:t>aligned </a:t>
            </a:r>
            <a:r>
              <a:rPr sz="1235" b="1" spc="4" dirty="0">
                <a:solidFill>
                  <a:prstClr val="black"/>
                </a:solidFill>
                <a:latin typeface="Arial"/>
                <a:cs typeface="Arial"/>
              </a:rPr>
              <a:t>with </a:t>
            </a:r>
            <a:r>
              <a:rPr sz="1235" b="1" spc="-4" dirty="0">
                <a:solidFill>
                  <a:prstClr val="black"/>
                </a:solidFill>
                <a:latin typeface="Arial"/>
                <a:cs typeface="Arial"/>
              </a:rPr>
              <a:t>100K  goal</a:t>
            </a:r>
            <a:endParaRPr sz="123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160546" y="1746101"/>
            <a:ext cx="3414432" cy="0"/>
          </a:xfrm>
          <a:custGeom>
            <a:avLst/>
            <a:gdLst/>
            <a:ahLst/>
            <a:cxnLst/>
            <a:rect l="l" t="t" r="r" b="b"/>
            <a:pathLst>
              <a:path w="3869690">
                <a:moveTo>
                  <a:pt x="0" y="0"/>
                </a:moveTo>
                <a:lnTo>
                  <a:pt x="3869436" y="0"/>
                </a:lnTo>
              </a:path>
            </a:pathLst>
          </a:custGeom>
          <a:ln w="10668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55427" y="394889"/>
            <a:ext cx="1882588" cy="20136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235" spc="-4" dirty="0">
                <a:solidFill>
                  <a:srgbClr val="7F7F7F"/>
                </a:solidFill>
                <a:latin typeface="Arial"/>
                <a:cs typeface="Arial"/>
              </a:rPr>
              <a:t>ENHANCED</a:t>
            </a:r>
            <a:r>
              <a:rPr sz="1235" spc="-26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235" spc="-4" dirty="0">
                <a:solidFill>
                  <a:srgbClr val="7F7F7F"/>
                </a:solidFill>
                <a:latin typeface="Arial"/>
                <a:cs typeface="Arial"/>
              </a:rPr>
              <a:t>MARKETING</a:t>
            </a:r>
            <a:endParaRPr sz="123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41488" y="2723924"/>
            <a:ext cx="3160619" cy="39141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81545" marR="4483" indent="-170338" defTabSz="806867">
              <a:spcBef>
                <a:spcPts val="88"/>
              </a:spcBef>
              <a:buClr>
                <a:srgbClr val="004B93"/>
              </a:buClr>
              <a:buSzPct val="125000"/>
              <a:buFont typeface="Arial"/>
              <a:buChar char="•"/>
              <a:tabLst>
                <a:tab pos="182105" algn="l"/>
              </a:tabLst>
            </a:pPr>
            <a:r>
              <a:rPr sz="1235" b="1" spc="-9" dirty="0">
                <a:solidFill>
                  <a:prstClr val="black"/>
                </a:solidFill>
                <a:latin typeface="Arial"/>
                <a:cs typeface="Arial"/>
              </a:rPr>
              <a:t>Traditional </a:t>
            </a:r>
            <a:r>
              <a:rPr sz="1235" b="1" spc="-4" dirty="0">
                <a:solidFill>
                  <a:prstClr val="black"/>
                </a:solidFill>
                <a:latin typeface="Arial"/>
                <a:cs typeface="Arial"/>
              </a:rPr>
              <a:t>undergrads </a:t>
            </a:r>
            <a:r>
              <a:rPr sz="1235" b="1" dirty="0">
                <a:solidFill>
                  <a:prstClr val="black"/>
                </a:solidFill>
                <a:latin typeface="Arial"/>
                <a:cs typeface="Arial"/>
              </a:rPr>
              <a:t>are </a:t>
            </a:r>
            <a:r>
              <a:rPr sz="1235" b="1" spc="-4" dirty="0">
                <a:solidFill>
                  <a:prstClr val="black"/>
                </a:solidFill>
                <a:latin typeface="Arial"/>
                <a:cs typeface="Arial"/>
              </a:rPr>
              <a:t>the near  exclusive focus 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at System and</a:t>
            </a:r>
            <a:r>
              <a:rPr sz="1235" spc="-7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campuses</a:t>
            </a:r>
            <a:endParaRPr sz="123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21099" y="2723924"/>
            <a:ext cx="3063128" cy="39141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81545" marR="4483" indent="-170338" defTabSz="806867">
              <a:spcBef>
                <a:spcPts val="88"/>
              </a:spcBef>
              <a:buClr>
                <a:srgbClr val="004B93"/>
              </a:buClr>
              <a:buSzPct val="125000"/>
              <a:buFontTx/>
              <a:buChar char="•"/>
              <a:tabLst>
                <a:tab pos="182105" algn="l"/>
              </a:tabLst>
            </a:pP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Embrace </a:t>
            </a:r>
            <a:r>
              <a:rPr sz="1235" b="1" spc="-4" dirty="0">
                <a:solidFill>
                  <a:prstClr val="black"/>
                </a:solidFill>
                <a:latin typeface="Arial"/>
                <a:cs typeface="Arial"/>
              </a:rPr>
              <a:t>online students as </a:t>
            </a:r>
            <a:r>
              <a:rPr sz="1235" b="1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235" b="1" spc="-10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35" b="1" dirty="0">
                <a:solidFill>
                  <a:prstClr val="black"/>
                </a:solidFill>
                <a:latin typeface="Arial"/>
                <a:cs typeface="Arial"/>
              </a:rPr>
              <a:t>strategic  priority</a:t>
            </a:r>
            <a:endParaRPr sz="123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41488" y="3240291"/>
            <a:ext cx="3078256" cy="58147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81545" marR="4483" indent="-170338" defTabSz="806867">
              <a:spcBef>
                <a:spcPts val="88"/>
              </a:spcBef>
              <a:buClr>
                <a:srgbClr val="004B93"/>
              </a:buClr>
              <a:buSzPct val="125000"/>
              <a:buFont typeface="Arial"/>
              <a:buChar char="•"/>
              <a:tabLst>
                <a:tab pos="182105" algn="l"/>
              </a:tabLst>
            </a:pPr>
            <a:r>
              <a:rPr sz="1235" b="1" spc="-4" dirty="0">
                <a:solidFill>
                  <a:prstClr val="black"/>
                </a:solidFill>
                <a:latin typeface="Arial"/>
                <a:cs typeface="Arial"/>
              </a:rPr>
              <a:t>Digital marketing and </a:t>
            </a:r>
            <a:r>
              <a:rPr sz="1235" b="1" dirty="0">
                <a:solidFill>
                  <a:prstClr val="black"/>
                </a:solidFill>
                <a:latin typeface="Arial"/>
                <a:cs typeface="Arial"/>
              </a:rPr>
              <a:t>low/no </a:t>
            </a:r>
            <a:r>
              <a:rPr sz="1235" b="1" spc="-4" dirty="0">
                <a:solidFill>
                  <a:prstClr val="black"/>
                </a:solidFill>
                <a:latin typeface="Arial"/>
                <a:cs typeface="Arial"/>
              </a:rPr>
              <a:t>cost  media </a:t>
            </a:r>
            <a:r>
              <a:rPr sz="1235" b="1" dirty="0">
                <a:solidFill>
                  <a:prstClr val="black"/>
                </a:solidFill>
                <a:latin typeface="Arial"/>
                <a:cs typeface="Arial"/>
              </a:rPr>
              <a:t>is </a:t>
            </a:r>
            <a:r>
              <a:rPr sz="1235" b="1" spc="-4" dirty="0">
                <a:solidFill>
                  <a:prstClr val="black"/>
                </a:solidFill>
                <a:latin typeface="Arial"/>
                <a:cs typeface="Arial"/>
              </a:rPr>
              <a:t>highly underutilized 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at System  and</a:t>
            </a:r>
            <a:r>
              <a:rPr sz="1235" spc="-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campuses</a:t>
            </a:r>
            <a:endParaRPr sz="123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21099" y="3240291"/>
            <a:ext cx="3187513" cy="58147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81545" marR="4483" indent="-170338" defTabSz="806867">
              <a:spcBef>
                <a:spcPts val="88"/>
              </a:spcBef>
              <a:buClr>
                <a:srgbClr val="004B93"/>
              </a:buClr>
              <a:buSzPct val="125000"/>
              <a:buFontTx/>
              <a:buChar char="•"/>
              <a:tabLst>
                <a:tab pos="182105" algn="l"/>
              </a:tabLst>
            </a:pP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Execute </a:t>
            </a:r>
            <a:r>
              <a:rPr sz="1235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235" b="1" dirty="0">
                <a:solidFill>
                  <a:prstClr val="black"/>
                </a:solidFill>
                <a:latin typeface="Arial"/>
                <a:cs typeface="Arial"/>
              </a:rPr>
              <a:t>strategic </a:t>
            </a:r>
            <a:r>
              <a:rPr sz="1235" b="1" spc="-4" dirty="0">
                <a:solidFill>
                  <a:prstClr val="black"/>
                </a:solidFill>
                <a:latin typeface="Arial"/>
                <a:cs typeface="Arial"/>
              </a:rPr>
              <a:t>marketing plan </a:t>
            </a:r>
            <a:r>
              <a:rPr sz="1235" dirty="0">
                <a:solidFill>
                  <a:prstClr val="black"/>
                </a:solidFill>
                <a:latin typeface="Arial"/>
                <a:cs typeface="Arial"/>
              </a:rPr>
              <a:t>that  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maximizes earned media, offline </a:t>
            </a:r>
            <a:r>
              <a:rPr sz="1235" dirty="0">
                <a:solidFill>
                  <a:prstClr val="black"/>
                </a:solidFill>
                <a:latin typeface="Arial"/>
                <a:cs typeface="Arial"/>
              </a:rPr>
              <a:t>channels,  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digital and </a:t>
            </a:r>
            <a:r>
              <a:rPr sz="1235" spc="-9" dirty="0">
                <a:solidFill>
                  <a:prstClr val="black"/>
                </a:solidFill>
                <a:latin typeface="Arial"/>
                <a:cs typeface="Arial"/>
              </a:rPr>
              <a:t>SUNY’s 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competitive</a:t>
            </a:r>
            <a:r>
              <a:rPr sz="1235" spc="-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advantages</a:t>
            </a:r>
            <a:endParaRPr sz="123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1488" y="3946262"/>
            <a:ext cx="3096185" cy="39141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81545" marR="4483" indent="-170338" defTabSz="806867">
              <a:spcBef>
                <a:spcPts val="88"/>
              </a:spcBef>
              <a:buClr>
                <a:srgbClr val="004B93"/>
              </a:buClr>
              <a:buSzPct val="125000"/>
              <a:buFont typeface="Arial"/>
              <a:buChar char="•"/>
              <a:tabLst>
                <a:tab pos="182105" algn="l"/>
              </a:tabLst>
            </a:pPr>
            <a:r>
              <a:rPr sz="1235" b="1" spc="-4" dirty="0">
                <a:solidFill>
                  <a:prstClr val="black"/>
                </a:solidFill>
                <a:latin typeface="Arial"/>
                <a:cs typeface="Arial"/>
              </a:rPr>
              <a:t>Proactive </a:t>
            </a:r>
            <a:r>
              <a:rPr sz="1235" b="1" dirty="0">
                <a:solidFill>
                  <a:prstClr val="black"/>
                </a:solidFill>
                <a:latin typeface="Arial"/>
                <a:cs typeface="Arial"/>
              </a:rPr>
              <a:t>lead </a:t>
            </a:r>
            <a:r>
              <a:rPr sz="1235" b="1" spc="-4" dirty="0">
                <a:solidFill>
                  <a:prstClr val="black"/>
                </a:solidFill>
                <a:latin typeface="Arial"/>
                <a:cs typeface="Arial"/>
              </a:rPr>
              <a:t>cultivation </a:t>
            </a:r>
            <a:r>
              <a:rPr sz="1235" b="1" dirty="0">
                <a:solidFill>
                  <a:prstClr val="black"/>
                </a:solidFill>
                <a:latin typeface="Arial"/>
                <a:cs typeface="Arial"/>
              </a:rPr>
              <a:t>is minimal</a:t>
            </a:r>
            <a:r>
              <a:rPr sz="1235" b="1" spc="-14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by  email, nearly non-existent by</a:t>
            </a:r>
            <a:r>
              <a:rPr sz="1235" spc="-6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phone</a:t>
            </a:r>
            <a:endParaRPr sz="123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21099" y="3946262"/>
            <a:ext cx="3093944" cy="39141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81545" marR="4483" indent="-170338" defTabSz="806867">
              <a:spcBef>
                <a:spcPts val="88"/>
              </a:spcBef>
              <a:buClr>
                <a:srgbClr val="004B93"/>
              </a:buClr>
              <a:buSzPct val="125000"/>
              <a:buFont typeface="Arial"/>
              <a:buChar char="•"/>
              <a:tabLst>
                <a:tab pos="182105" algn="l"/>
              </a:tabLst>
            </a:pPr>
            <a:r>
              <a:rPr sz="1235" b="1" spc="-4" dirty="0">
                <a:solidFill>
                  <a:prstClr val="black"/>
                </a:solidFill>
                <a:latin typeface="Arial"/>
                <a:cs typeface="Arial"/>
              </a:rPr>
              <a:t>Get </a:t>
            </a:r>
            <a:r>
              <a:rPr sz="1235" b="1" dirty="0">
                <a:solidFill>
                  <a:prstClr val="black"/>
                </a:solidFill>
                <a:latin typeface="Arial"/>
                <a:cs typeface="Arial"/>
              </a:rPr>
              <a:t>in </a:t>
            </a:r>
            <a:r>
              <a:rPr sz="1235" b="1" spc="-4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1235" b="1" dirty="0">
                <a:solidFill>
                  <a:prstClr val="black"/>
                </a:solidFill>
                <a:latin typeface="Arial"/>
                <a:cs typeface="Arial"/>
              </a:rPr>
              <a:t>lead </a:t>
            </a:r>
            <a:r>
              <a:rPr sz="1235" b="1" spc="-4" dirty="0">
                <a:solidFill>
                  <a:prstClr val="black"/>
                </a:solidFill>
                <a:latin typeface="Arial"/>
                <a:cs typeface="Arial"/>
              </a:rPr>
              <a:t>cultivation game </a:t>
            </a:r>
            <a:r>
              <a:rPr sz="1235" dirty="0">
                <a:solidFill>
                  <a:prstClr val="black"/>
                </a:solidFill>
                <a:latin typeface="Arial"/>
                <a:cs typeface="Arial"/>
              </a:rPr>
              <a:t>in a</a:t>
            </a:r>
            <a:r>
              <a:rPr sz="1235" spc="-13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big  </a:t>
            </a:r>
            <a:r>
              <a:rPr sz="1235" spc="-35" dirty="0">
                <a:solidFill>
                  <a:prstClr val="black"/>
                </a:solidFill>
                <a:latin typeface="Arial"/>
                <a:cs typeface="Arial"/>
              </a:rPr>
              <a:t>way, 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with email, phone, and</a:t>
            </a:r>
            <a:r>
              <a:rPr sz="1235" dirty="0">
                <a:solidFill>
                  <a:prstClr val="black"/>
                </a:solidFill>
                <a:latin typeface="Arial"/>
                <a:cs typeface="Arial"/>
              </a:rPr>
              <a:t> social</a:t>
            </a:r>
            <a:endParaRPr sz="123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41488" y="4462628"/>
            <a:ext cx="3156697" cy="58147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81545" marR="4483" indent="-170338" defTabSz="806867">
              <a:spcBef>
                <a:spcPts val="88"/>
              </a:spcBef>
              <a:buClr>
                <a:srgbClr val="004B93"/>
              </a:buClr>
              <a:buSzPct val="125000"/>
              <a:buFont typeface="Arial"/>
              <a:buChar char="•"/>
              <a:tabLst>
                <a:tab pos="182105" algn="l"/>
              </a:tabLst>
            </a:pPr>
            <a:r>
              <a:rPr sz="1235" b="1" spc="-4" dirty="0">
                <a:solidFill>
                  <a:prstClr val="black"/>
                </a:solidFill>
                <a:latin typeface="Arial"/>
                <a:cs typeface="Arial"/>
              </a:rPr>
              <a:t>Data integration challenges 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thwart  efforts </a:t>
            </a:r>
            <a:r>
              <a:rPr sz="1235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measure and maximize efficiency  and effectiveness of</a:t>
            </a:r>
            <a:r>
              <a:rPr sz="1235" spc="-5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investments</a:t>
            </a:r>
            <a:endParaRPr sz="123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121099" y="4462628"/>
            <a:ext cx="3349437" cy="58147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81545" marR="4483" indent="-170338" defTabSz="806867">
              <a:spcBef>
                <a:spcPts val="88"/>
              </a:spcBef>
              <a:buClr>
                <a:srgbClr val="004B93"/>
              </a:buClr>
              <a:buSzPct val="125000"/>
              <a:buFontTx/>
              <a:buChar char="•"/>
              <a:tabLst>
                <a:tab pos="182105" algn="l"/>
              </a:tabLst>
            </a:pPr>
            <a:r>
              <a:rPr sz="1235" dirty="0">
                <a:solidFill>
                  <a:prstClr val="black"/>
                </a:solidFill>
                <a:latin typeface="Arial"/>
                <a:cs typeface="Arial"/>
              </a:rPr>
              <a:t>Integrate data to 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accurately </a:t>
            </a:r>
            <a:r>
              <a:rPr sz="1235" dirty="0">
                <a:solidFill>
                  <a:prstClr val="black"/>
                </a:solidFill>
                <a:latin typeface="Arial"/>
                <a:cs typeface="Arial"/>
              </a:rPr>
              <a:t>calculate cost</a:t>
            </a:r>
            <a:r>
              <a:rPr sz="1235" spc="-1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per  </a:t>
            </a:r>
            <a:r>
              <a:rPr sz="1235" dirty="0">
                <a:solidFill>
                  <a:prstClr val="black"/>
                </a:solidFill>
                <a:latin typeface="Arial"/>
                <a:cs typeface="Arial"/>
              </a:rPr>
              <a:t>student 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acquisition and </a:t>
            </a:r>
            <a:r>
              <a:rPr sz="1235" b="1" spc="-4" dirty="0">
                <a:solidFill>
                  <a:prstClr val="black"/>
                </a:solidFill>
                <a:latin typeface="Arial"/>
                <a:cs typeface="Arial"/>
              </a:rPr>
              <a:t>double </a:t>
            </a:r>
            <a:r>
              <a:rPr sz="1235" b="1" spc="4" dirty="0">
                <a:solidFill>
                  <a:prstClr val="black"/>
                </a:solidFill>
                <a:latin typeface="Arial"/>
                <a:cs typeface="Arial"/>
              </a:rPr>
              <a:t>down </a:t>
            </a:r>
            <a:r>
              <a:rPr sz="1235" b="1" spc="-4" dirty="0">
                <a:solidFill>
                  <a:prstClr val="black"/>
                </a:solidFill>
                <a:latin typeface="Arial"/>
                <a:cs typeface="Arial"/>
              </a:rPr>
              <a:t>on  most </a:t>
            </a:r>
            <a:r>
              <a:rPr sz="1235" b="1" dirty="0">
                <a:solidFill>
                  <a:prstClr val="black"/>
                </a:solidFill>
                <a:latin typeface="Arial"/>
                <a:cs typeface="Arial"/>
              </a:rPr>
              <a:t>efficient </a:t>
            </a:r>
            <a:r>
              <a:rPr sz="1235" b="1" spc="-4" dirty="0">
                <a:solidFill>
                  <a:prstClr val="black"/>
                </a:solidFill>
                <a:latin typeface="Arial"/>
                <a:cs typeface="Arial"/>
              </a:rPr>
              <a:t>marketing</a:t>
            </a:r>
            <a:r>
              <a:rPr sz="1235" b="1" spc="-9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35" b="1" spc="-4" dirty="0">
                <a:solidFill>
                  <a:prstClr val="black"/>
                </a:solidFill>
                <a:latin typeface="Arial"/>
                <a:cs typeface="Arial"/>
              </a:rPr>
              <a:t>investments</a:t>
            </a:r>
            <a:endParaRPr sz="123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541488" y="5168599"/>
            <a:ext cx="3124200" cy="58147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81545" marR="4483" indent="-170338" defTabSz="806867">
              <a:spcBef>
                <a:spcPts val="88"/>
              </a:spcBef>
              <a:buClr>
                <a:srgbClr val="004B93"/>
              </a:buClr>
              <a:buSzPct val="125000"/>
              <a:buFont typeface="Arial"/>
              <a:buChar char="•"/>
              <a:tabLst>
                <a:tab pos="182105" algn="l"/>
              </a:tabLst>
            </a:pPr>
            <a:r>
              <a:rPr sz="1235" b="1" spc="-4" dirty="0">
                <a:solidFill>
                  <a:prstClr val="black"/>
                </a:solidFill>
                <a:latin typeface="Arial"/>
                <a:cs typeface="Arial"/>
              </a:rPr>
              <a:t>Campuses go </a:t>
            </a:r>
            <a:r>
              <a:rPr sz="1235" b="1" dirty="0">
                <a:solidFill>
                  <a:prstClr val="black"/>
                </a:solidFill>
                <a:latin typeface="Arial"/>
                <a:cs typeface="Arial"/>
              </a:rPr>
              <a:t>it </a:t>
            </a:r>
            <a:r>
              <a:rPr sz="1235" b="1" spc="-4" dirty="0">
                <a:solidFill>
                  <a:prstClr val="black"/>
                </a:solidFill>
                <a:latin typeface="Arial"/>
                <a:cs typeface="Arial"/>
              </a:rPr>
              <a:t>alone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, with </a:t>
            </a:r>
            <a:r>
              <a:rPr sz="1235" dirty="0">
                <a:solidFill>
                  <a:prstClr val="black"/>
                </a:solidFill>
                <a:latin typeface="Arial"/>
                <a:cs typeface="Arial"/>
              </a:rPr>
              <a:t>little 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support  </a:t>
            </a:r>
            <a:r>
              <a:rPr sz="1235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more effectively get up </a:t>
            </a:r>
            <a:r>
              <a:rPr sz="1235" dirty="0">
                <a:solidFill>
                  <a:prstClr val="black"/>
                </a:solidFill>
                <a:latin typeface="Arial"/>
                <a:cs typeface="Arial"/>
              </a:rPr>
              <a:t>to speed 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on  most </a:t>
            </a:r>
            <a:r>
              <a:rPr sz="1235" dirty="0">
                <a:solidFill>
                  <a:prstClr val="black"/>
                </a:solidFill>
                <a:latin typeface="Arial"/>
                <a:cs typeface="Arial"/>
              </a:rPr>
              <a:t>marketing 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and lead cultivation</a:t>
            </a:r>
            <a:r>
              <a:rPr sz="1235" spc="-9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efforts</a:t>
            </a:r>
            <a:endParaRPr sz="123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121099" y="5168599"/>
            <a:ext cx="3203761" cy="58147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81545" marR="4483" indent="-170338" algn="just" defTabSz="806867">
              <a:spcBef>
                <a:spcPts val="88"/>
              </a:spcBef>
              <a:buClr>
                <a:srgbClr val="004B93"/>
              </a:buClr>
              <a:buSzPct val="125000"/>
              <a:buFontTx/>
              <a:buChar char="•"/>
              <a:tabLst>
                <a:tab pos="182105" algn="l"/>
              </a:tabLst>
            </a:pP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Campuses </a:t>
            </a:r>
            <a:r>
              <a:rPr sz="1235" dirty="0">
                <a:solidFill>
                  <a:prstClr val="black"/>
                </a:solidFill>
                <a:latin typeface="Arial"/>
                <a:cs typeface="Arial"/>
              </a:rPr>
              <a:t>are 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part of </a:t>
            </a:r>
            <a:r>
              <a:rPr sz="1235" b="1" spc="-4" dirty="0">
                <a:solidFill>
                  <a:prstClr val="black"/>
                </a:solidFill>
                <a:latin typeface="Arial"/>
                <a:cs typeface="Arial"/>
              </a:rPr>
              <a:t>formal and informal  communities </a:t>
            </a:r>
            <a:r>
              <a:rPr sz="1235" dirty="0">
                <a:solidFill>
                  <a:prstClr val="black"/>
                </a:solidFill>
                <a:latin typeface="Arial"/>
                <a:cs typeface="Arial"/>
              </a:rPr>
              <a:t>that 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benefit </a:t>
            </a:r>
            <a:r>
              <a:rPr sz="1235" dirty="0">
                <a:solidFill>
                  <a:prstClr val="black"/>
                </a:solidFill>
                <a:latin typeface="Arial"/>
                <a:cs typeface="Arial"/>
              </a:rPr>
              <a:t>from shared best  practices </a:t>
            </a:r>
            <a:r>
              <a:rPr sz="1235" spc="-4" dirty="0">
                <a:solidFill>
                  <a:prstClr val="black"/>
                </a:solidFill>
                <a:latin typeface="Arial"/>
                <a:cs typeface="Arial"/>
              </a:rPr>
              <a:t>and economies of</a:t>
            </a:r>
            <a:r>
              <a:rPr sz="1235" spc="-9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35" dirty="0">
                <a:solidFill>
                  <a:prstClr val="black"/>
                </a:solidFill>
                <a:latin typeface="Arial"/>
                <a:cs typeface="Arial"/>
              </a:rPr>
              <a:t>scale</a:t>
            </a:r>
            <a:endParaRPr sz="1235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113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1876" y="403406"/>
            <a:ext cx="290456" cy="6051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33146" y="1042141"/>
            <a:ext cx="258296" cy="317687"/>
          </a:xfrm>
          <a:custGeom>
            <a:avLst/>
            <a:gdLst/>
            <a:ahLst/>
            <a:cxnLst/>
            <a:rect l="l" t="t" r="r" b="b"/>
            <a:pathLst>
              <a:path w="292734" h="360044">
                <a:moveTo>
                  <a:pt x="292608" y="0"/>
                </a:moveTo>
                <a:lnTo>
                  <a:pt x="0" y="213360"/>
                </a:lnTo>
                <a:lnTo>
                  <a:pt x="246888" y="359670"/>
                </a:lnTo>
                <a:lnTo>
                  <a:pt x="292608" y="0"/>
                </a:lnTo>
                <a:close/>
              </a:path>
            </a:pathLst>
          </a:custGeom>
          <a:solidFill>
            <a:srgbClr val="002445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91442" y="753789"/>
            <a:ext cx="8288518" cy="618948"/>
          </a:xfrm>
          <a:prstGeom prst="rect">
            <a:avLst/>
          </a:prstGeom>
          <a:solidFill>
            <a:srgbClr val="004C92"/>
          </a:solidFill>
        </p:spPr>
        <p:txBody>
          <a:bodyPr vert="horz" wrap="square" lIns="0" tIns="3362" rIns="0" bIns="0" rtlCol="0">
            <a:spAutoFit/>
          </a:bodyPr>
          <a:lstStyle/>
          <a:p>
            <a:pPr marL="337315" marR="1069098">
              <a:spcBef>
                <a:spcPts val="26"/>
              </a:spcBef>
            </a:pPr>
            <a:r>
              <a:rPr sz="2000" b="1" spc="-4" dirty="0">
                <a:solidFill>
                  <a:srgbClr val="FFFFFF"/>
                </a:solidFill>
              </a:rPr>
              <a:t>Going forward, </a:t>
            </a:r>
            <a:r>
              <a:rPr sz="2000" b="1" spc="-9" dirty="0">
                <a:solidFill>
                  <a:srgbClr val="FFFFFF"/>
                </a:solidFill>
              </a:rPr>
              <a:t>SUNY </a:t>
            </a:r>
            <a:r>
              <a:rPr sz="2000" b="1" spc="-4" dirty="0">
                <a:solidFill>
                  <a:srgbClr val="FFFFFF"/>
                </a:solidFill>
              </a:rPr>
              <a:t>needs a </a:t>
            </a:r>
            <a:r>
              <a:rPr lang="en-US" sz="2000" b="1" spc="-4" dirty="0" smtClean="0">
                <a:solidFill>
                  <a:srgbClr val="FFFFFF"/>
                </a:solidFill>
              </a:rPr>
              <a:t>centralized effort to push the </a:t>
            </a:r>
            <a:r>
              <a:rPr sz="2000" b="1" spc="-4" dirty="0" smtClean="0">
                <a:solidFill>
                  <a:srgbClr val="FFFFFF"/>
                </a:solidFill>
              </a:rPr>
              <a:t>partnership</a:t>
            </a:r>
            <a:r>
              <a:rPr sz="2000" b="1" spc="9" dirty="0" smtClean="0">
                <a:solidFill>
                  <a:srgbClr val="FFFFFF"/>
                </a:solidFill>
              </a:rPr>
              <a:t> </a:t>
            </a:r>
            <a:r>
              <a:rPr sz="2000" b="1" spc="-4" dirty="0">
                <a:solidFill>
                  <a:srgbClr val="FFFFFF"/>
                </a:solidFill>
              </a:rPr>
              <a:t>process</a:t>
            </a:r>
            <a:endParaRPr sz="2000" b="1" dirty="0"/>
          </a:p>
        </p:txBody>
      </p:sp>
      <p:sp>
        <p:nvSpPr>
          <p:cNvPr id="5" name="object 5"/>
          <p:cNvSpPr/>
          <p:nvPr/>
        </p:nvSpPr>
        <p:spPr>
          <a:xfrm>
            <a:off x="5539292" y="1623732"/>
            <a:ext cx="4198284" cy="0"/>
          </a:xfrm>
          <a:custGeom>
            <a:avLst/>
            <a:gdLst/>
            <a:ahLst/>
            <a:cxnLst/>
            <a:rect l="l" t="t" r="r" b="b"/>
            <a:pathLst>
              <a:path w="4758055">
                <a:moveTo>
                  <a:pt x="0" y="0"/>
                </a:moveTo>
                <a:lnTo>
                  <a:pt x="4757928" y="0"/>
                </a:lnTo>
              </a:path>
            </a:pathLst>
          </a:custGeom>
          <a:ln w="56388">
            <a:solidFill>
              <a:srgbClr val="004C92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35258" y="1594821"/>
            <a:ext cx="4206688" cy="58271"/>
          </a:xfrm>
          <a:custGeom>
            <a:avLst/>
            <a:gdLst/>
            <a:ahLst/>
            <a:cxnLst/>
            <a:rect l="l" t="t" r="r" b="b"/>
            <a:pathLst>
              <a:path w="4767580" h="66039">
                <a:moveTo>
                  <a:pt x="4767072" y="64008"/>
                </a:moveTo>
                <a:lnTo>
                  <a:pt x="4767072" y="3048"/>
                </a:lnTo>
                <a:lnTo>
                  <a:pt x="4765548" y="0"/>
                </a:lnTo>
                <a:lnTo>
                  <a:pt x="1524" y="0"/>
                </a:lnTo>
                <a:lnTo>
                  <a:pt x="0" y="3048"/>
                </a:lnTo>
                <a:lnTo>
                  <a:pt x="0" y="64008"/>
                </a:lnTo>
                <a:lnTo>
                  <a:pt x="1524" y="65532"/>
                </a:lnTo>
                <a:lnTo>
                  <a:pt x="4572" y="65532"/>
                </a:lnTo>
                <a:lnTo>
                  <a:pt x="4572" y="10668"/>
                </a:lnTo>
                <a:lnTo>
                  <a:pt x="9144" y="4572"/>
                </a:lnTo>
                <a:lnTo>
                  <a:pt x="9144" y="10668"/>
                </a:lnTo>
                <a:lnTo>
                  <a:pt x="4757928" y="10668"/>
                </a:lnTo>
                <a:lnTo>
                  <a:pt x="4757928" y="4572"/>
                </a:lnTo>
                <a:lnTo>
                  <a:pt x="4762500" y="10668"/>
                </a:lnTo>
                <a:lnTo>
                  <a:pt x="4762500" y="65532"/>
                </a:lnTo>
                <a:lnTo>
                  <a:pt x="4765548" y="65532"/>
                </a:lnTo>
                <a:lnTo>
                  <a:pt x="4767072" y="64008"/>
                </a:lnTo>
                <a:close/>
              </a:path>
              <a:path w="4767580" h="66039">
                <a:moveTo>
                  <a:pt x="9144" y="10668"/>
                </a:moveTo>
                <a:lnTo>
                  <a:pt x="9144" y="4572"/>
                </a:lnTo>
                <a:lnTo>
                  <a:pt x="4572" y="10668"/>
                </a:lnTo>
                <a:lnTo>
                  <a:pt x="9144" y="10668"/>
                </a:lnTo>
                <a:close/>
              </a:path>
              <a:path w="4767580" h="66039">
                <a:moveTo>
                  <a:pt x="9144" y="56388"/>
                </a:moveTo>
                <a:lnTo>
                  <a:pt x="9144" y="10668"/>
                </a:lnTo>
                <a:lnTo>
                  <a:pt x="4572" y="10668"/>
                </a:lnTo>
                <a:lnTo>
                  <a:pt x="4572" y="56388"/>
                </a:lnTo>
                <a:lnTo>
                  <a:pt x="9144" y="56388"/>
                </a:lnTo>
                <a:close/>
              </a:path>
              <a:path w="4767580" h="66039">
                <a:moveTo>
                  <a:pt x="4762500" y="56388"/>
                </a:moveTo>
                <a:lnTo>
                  <a:pt x="4572" y="56388"/>
                </a:lnTo>
                <a:lnTo>
                  <a:pt x="9144" y="60960"/>
                </a:lnTo>
                <a:lnTo>
                  <a:pt x="9144" y="65532"/>
                </a:lnTo>
                <a:lnTo>
                  <a:pt x="4757928" y="65532"/>
                </a:lnTo>
                <a:lnTo>
                  <a:pt x="4757928" y="60960"/>
                </a:lnTo>
                <a:lnTo>
                  <a:pt x="4762500" y="56388"/>
                </a:lnTo>
                <a:close/>
              </a:path>
              <a:path w="4767580" h="66039">
                <a:moveTo>
                  <a:pt x="9144" y="65532"/>
                </a:moveTo>
                <a:lnTo>
                  <a:pt x="9144" y="60960"/>
                </a:lnTo>
                <a:lnTo>
                  <a:pt x="4572" y="56388"/>
                </a:lnTo>
                <a:lnTo>
                  <a:pt x="4572" y="65532"/>
                </a:lnTo>
                <a:lnTo>
                  <a:pt x="9144" y="65532"/>
                </a:lnTo>
                <a:close/>
              </a:path>
              <a:path w="4767580" h="66039">
                <a:moveTo>
                  <a:pt x="4762500" y="10668"/>
                </a:moveTo>
                <a:lnTo>
                  <a:pt x="4757928" y="4572"/>
                </a:lnTo>
                <a:lnTo>
                  <a:pt x="4757928" y="10668"/>
                </a:lnTo>
                <a:lnTo>
                  <a:pt x="4762500" y="10668"/>
                </a:lnTo>
                <a:close/>
              </a:path>
              <a:path w="4767580" h="66039">
                <a:moveTo>
                  <a:pt x="4762500" y="56388"/>
                </a:moveTo>
                <a:lnTo>
                  <a:pt x="4762500" y="10668"/>
                </a:lnTo>
                <a:lnTo>
                  <a:pt x="4757928" y="10668"/>
                </a:lnTo>
                <a:lnTo>
                  <a:pt x="4757928" y="56388"/>
                </a:lnTo>
                <a:lnTo>
                  <a:pt x="4762500" y="56388"/>
                </a:lnTo>
                <a:close/>
              </a:path>
              <a:path w="4767580" h="66039">
                <a:moveTo>
                  <a:pt x="4762500" y="65532"/>
                </a:moveTo>
                <a:lnTo>
                  <a:pt x="4762500" y="56388"/>
                </a:lnTo>
                <a:lnTo>
                  <a:pt x="4757928" y="60960"/>
                </a:lnTo>
                <a:lnTo>
                  <a:pt x="4757928" y="65532"/>
                </a:lnTo>
                <a:lnTo>
                  <a:pt x="4762500" y="65532"/>
                </a:lnTo>
                <a:close/>
              </a:path>
            </a:pathLst>
          </a:custGeom>
          <a:solidFill>
            <a:srgbClr val="217399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81424" y="1489934"/>
            <a:ext cx="2876550" cy="159124"/>
          </a:xfrm>
          <a:custGeom>
            <a:avLst/>
            <a:gdLst/>
            <a:ahLst/>
            <a:cxnLst/>
            <a:rect l="l" t="t" r="r" b="b"/>
            <a:pathLst>
              <a:path w="3260090" h="180339">
                <a:moveTo>
                  <a:pt x="3259842" y="179832"/>
                </a:moveTo>
                <a:lnTo>
                  <a:pt x="3052578" y="0"/>
                </a:lnTo>
                <a:lnTo>
                  <a:pt x="3052578" y="123444"/>
                </a:lnTo>
                <a:lnTo>
                  <a:pt x="0" y="123444"/>
                </a:lnTo>
                <a:lnTo>
                  <a:pt x="0" y="179832"/>
                </a:lnTo>
                <a:lnTo>
                  <a:pt x="3259842" y="179832"/>
                </a:lnTo>
                <a:close/>
              </a:path>
            </a:pathLst>
          </a:custGeom>
          <a:solidFill>
            <a:srgbClr val="B1D5E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477391" y="1485900"/>
            <a:ext cx="2884393" cy="166968"/>
          </a:xfrm>
          <a:custGeom>
            <a:avLst/>
            <a:gdLst/>
            <a:ahLst/>
            <a:cxnLst/>
            <a:rect l="l" t="t" r="r" b="b"/>
            <a:pathLst>
              <a:path w="3268979" h="189230">
                <a:moveTo>
                  <a:pt x="3057150" y="123444"/>
                </a:moveTo>
                <a:lnTo>
                  <a:pt x="3048" y="123444"/>
                </a:lnTo>
                <a:lnTo>
                  <a:pt x="0" y="126492"/>
                </a:lnTo>
                <a:lnTo>
                  <a:pt x="0" y="187452"/>
                </a:lnTo>
                <a:lnTo>
                  <a:pt x="3048" y="188976"/>
                </a:lnTo>
                <a:lnTo>
                  <a:pt x="4572" y="188976"/>
                </a:lnTo>
                <a:lnTo>
                  <a:pt x="4572" y="134112"/>
                </a:lnTo>
                <a:lnTo>
                  <a:pt x="10668" y="128016"/>
                </a:lnTo>
                <a:lnTo>
                  <a:pt x="10668" y="134112"/>
                </a:lnTo>
                <a:lnTo>
                  <a:pt x="3052578" y="134112"/>
                </a:lnTo>
                <a:lnTo>
                  <a:pt x="3052578" y="128016"/>
                </a:lnTo>
                <a:lnTo>
                  <a:pt x="3057150" y="123444"/>
                </a:lnTo>
                <a:close/>
              </a:path>
              <a:path w="3268979" h="189230">
                <a:moveTo>
                  <a:pt x="10668" y="134112"/>
                </a:moveTo>
                <a:lnTo>
                  <a:pt x="10668" y="128016"/>
                </a:lnTo>
                <a:lnTo>
                  <a:pt x="4572" y="134112"/>
                </a:lnTo>
                <a:lnTo>
                  <a:pt x="10668" y="134112"/>
                </a:lnTo>
                <a:close/>
              </a:path>
              <a:path w="3268979" h="189230">
                <a:moveTo>
                  <a:pt x="10668" y="179832"/>
                </a:moveTo>
                <a:lnTo>
                  <a:pt x="10668" y="134112"/>
                </a:lnTo>
                <a:lnTo>
                  <a:pt x="4572" y="134112"/>
                </a:lnTo>
                <a:lnTo>
                  <a:pt x="4572" y="179832"/>
                </a:lnTo>
                <a:lnTo>
                  <a:pt x="10668" y="179832"/>
                </a:lnTo>
                <a:close/>
              </a:path>
              <a:path w="3268979" h="189230">
                <a:moveTo>
                  <a:pt x="3054102" y="179832"/>
                </a:moveTo>
                <a:lnTo>
                  <a:pt x="4572" y="179832"/>
                </a:lnTo>
                <a:lnTo>
                  <a:pt x="10668" y="184404"/>
                </a:lnTo>
                <a:lnTo>
                  <a:pt x="10668" y="188976"/>
                </a:lnTo>
                <a:lnTo>
                  <a:pt x="3052578" y="188976"/>
                </a:lnTo>
                <a:lnTo>
                  <a:pt x="3052578" y="181356"/>
                </a:lnTo>
                <a:lnTo>
                  <a:pt x="3054102" y="179832"/>
                </a:lnTo>
                <a:close/>
              </a:path>
              <a:path w="3268979" h="189230">
                <a:moveTo>
                  <a:pt x="10668" y="188976"/>
                </a:moveTo>
                <a:lnTo>
                  <a:pt x="10668" y="184404"/>
                </a:lnTo>
                <a:lnTo>
                  <a:pt x="4572" y="179832"/>
                </a:lnTo>
                <a:lnTo>
                  <a:pt x="4572" y="188976"/>
                </a:lnTo>
                <a:lnTo>
                  <a:pt x="10668" y="188976"/>
                </a:lnTo>
                <a:close/>
              </a:path>
              <a:path w="3268979" h="189230">
                <a:moveTo>
                  <a:pt x="3268986" y="185928"/>
                </a:moveTo>
                <a:lnTo>
                  <a:pt x="3268986" y="182880"/>
                </a:lnTo>
                <a:lnTo>
                  <a:pt x="3267462" y="181356"/>
                </a:lnTo>
                <a:lnTo>
                  <a:pt x="3060198" y="1524"/>
                </a:lnTo>
                <a:lnTo>
                  <a:pt x="3058674" y="0"/>
                </a:lnTo>
                <a:lnTo>
                  <a:pt x="3057150" y="0"/>
                </a:lnTo>
                <a:lnTo>
                  <a:pt x="3055626" y="1524"/>
                </a:lnTo>
                <a:lnTo>
                  <a:pt x="3052578" y="1524"/>
                </a:lnTo>
                <a:lnTo>
                  <a:pt x="3052578" y="123444"/>
                </a:lnTo>
                <a:lnTo>
                  <a:pt x="3054102" y="123444"/>
                </a:lnTo>
                <a:lnTo>
                  <a:pt x="3054102" y="9144"/>
                </a:lnTo>
                <a:lnTo>
                  <a:pt x="3061722" y="4572"/>
                </a:lnTo>
                <a:lnTo>
                  <a:pt x="3061722" y="15699"/>
                </a:lnTo>
                <a:lnTo>
                  <a:pt x="3252508" y="179832"/>
                </a:lnTo>
                <a:lnTo>
                  <a:pt x="3264414" y="179832"/>
                </a:lnTo>
                <a:lnTo>
                  <a:pt x="3264414" y="188976"/>
                </a:lnTo>
                <a:lnTo>
                  <a:pt x="3265938" y="188976"/>
                </a:lnTo>
                <a:lnTo>
                  <a:pt x="3268986" y="185928"/>
                </a:lnTo>
                <a:close/>
              </a:path>
              <a:path w="3268979" h="189230">
                <a:moveTo>
                  <a:pt x="3057150" y="134112"/>
                </a:moveTo>
                <a:lnTo>
                  <a:pt x="3057150" y="123444"/>
                </a:lnTo>
                <a:lnTo>
                  <a:pt x="3052578" y="128016"/>
                </a:lnTo>
                <a:lnTo>
                  <a:pt x="3052578" y="134112"/>
                </a:lnTo>
                <a:lnTo>
                  <a:pt x="3057150" y="134112"/>
                </a:lnTo>
                <a:close/>
              </a:path>
              <a:path w="3268979" h="189230">
                <a:moveTo>
                  <a:pt x="3057150" y="179832"/>
                </a:moveTo>
                <a:lnTo>
                  <a:pt x="3054102" y="179832"/>
                </a:lnTo>
                <a:lnTo>
                  <a:pt x="3052578" y="181356"/>
                </a:lnTo>
                <a:lnTo>
                  <a:pt x="3052578" y="184404"/>
                </a:lnTo>
                <a:lnTo>
                  <a:pt x="3057150" y="179832"/>
                </a:lnTo>
                <a:close/>
              </a:path>
              <a:path w="3268979" h="189230">
                <a:moveTo>
                  <a:pt x="3264414" y="188976"/>
                </a:moveTo>
                <a:lnTo>
                  <a:pt x="3264414" y="179832"/>
                </a:lnTo>
                <a:lnTo>
                  <a:pt x="3261366" y="187452"/>
                </a:lnTo>
                <a:lnTo>
                  <a:pt x="3252508" y="179832"/>
                </a:lnTo>
                <a:lnTo>
                  <a:pt x="3057150" y="179832"/>
                </a:lnTo>
                <a:lnTo>
                  <a:pt x="3052578" y="184404"/>
                </a:lnTo>
                <a:lnTo>
                  <a:pt x="3052578" y="188976"/>
                </a:lnTo>
                <a:lnTo>
                  <a:pt x="3057150" y="188976"/>
                </a:lnTo>
                <a:lnTo>
                  <a:pt x="3061722" y="184404"/>
                </a:lnTo>
                <a:lnTo>
                  <a:pt x="3061722" y="188976"/>
                </a:lnTo>
                <a:lnTo>
                  <a:pt x="3264414" y="188976"/>
                </a:lnTo>
                <a:close/>
              </a:path>
              <a:path w="3268979" h="189230">
                <a:moveTo>
                  <a:pt x="3061722" y="15699"/>
                </a:moveTo>
                <a:lnTo>
                  <a:pt x="3061722" y="4572"/>
                </a:lnTo>
                <a:lnTo>
                  <a:pt x="3054102" y="9144"/>
                </a:lnTo>
                <a:lnTo>
                  <a:pt x="3061722" y="15699"/>
                </a:lnTo>
                <a:close/>
              </a:path>
              <a:path w="3268979" h="189230">
                <a:moveTo>
                  <a:pt x="3061722" y="131064"/>
                </a:moveTo>
                <a:lnTo>
                  <a:pt x="3061722" y="15699"/>
                </a:lnTo>
                <a:lnTo>
                  <a:pt x="3054102" y="9144"/>
                </a:lnTo>
                <a:lnTo>
                  <a:pt x="3054102" y="123444"/>
                </a:lnTo>
                <a:lnTo>
                  <a:pt x="3057150" y="123444"/>
                </a:lnTo>
                <a:lnTo>
                  <a:pt x="3057150" y="134112"/>
                </a:lnTo>
                <a:lnTo>
                  <a:pt x="3060198" y="134112"/>
                </a:lnTo>
                <a:lnTo>
                  <a:pt x="3061722" y="131064"/>
                </a:lnTo>
                <a:close/>
              </a:path>
              <a:path w="3268979" h="189230">
                <a:moveTo>
                  <a:pt x="3061722" y="187452"/>
                </a:moveTo>
                <a:lnTo>
                  <a:pt x="3061722" y="184404"/>
                </a:lnTo>
                <a:lnTo>
                  <a:pt x="3057150" y="188976"/>
                </a:lnTo>
                <a:lnTo>
                  <a:pt x="3060198" y="188976"/>
                </a:lnTo>
                <a:lnTo>
                  <a:pt x="3061722" y="187452"/>
                </a:lnTo>
                <a:close/>
              </a:path>
              <a:path w="3268979" h="189230">
                <a:moveTo>
                  <a:pt x="3061722" y="188976"/>
                </a:moveTo>
                <a:lnTo>
                  <a:pt x="3061722" y="187452"/>
                </a:lnTo>
                <a:lnTo>
                  <a:pt x="3060198" y="188976"/>
                </a:lnTo>
                <a:lnTo>
                  <a:pt x="3061722" y="188976"/>
                </a:lnTo>
                <a:close/>
              </a:path>
              <a:path w="3268979" h="189230">
                <a:moveTo>
                  <a:pt x="3264414" y="179832"/>
                </a:moveTo>
                <a:lnTo>
                  <a:pt x="3252508" y="179832"/>
                </a:lnTo>
                <a:lnTo>
                  <a:pt x="3261366" y="187452"/>
                </a:lnTo>
                <a:lnTo>
                  <a:pt x="3264414" y="179832"/>
                </a:lnTo>
                <a:close/>
              </a:path>
            </a:pathLst>
          </a:custGeom>
          <a:solidFill>
            <a:srgbClr val="B1D5E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73356" y="1702397"/>
            <a:ext cx="2892798" cy="3818965"/>
          </a:xfrm>
          <a:custGeom>
            <a:avLst/>
            <a:gdLst/>
            <a:ahLst/>
            <a:cxnLst/>
            <a:rect l="l" t="t" r="r" b="b"/>
            <a:pathLst>
              <a:path w="3278504" h="4328160">
                <a:moveTo>
                  <a:pt x="3278130" y="10667"/>
                </a:moveTo>
                <a:lnTo>
                  <a:pt x="3278130" y="4572"/>
                </a:lnTo>
                <a:lnTo>
                  <a:pt x="3273558" y="0"/>
                </a:lnTo>
                <a:lnTo>
                  <a:pt x="4572" y="0"/>
                </a:lnTo>
                <a:lnTo>
                  <a:pt x="0" y="4572"/>
                </a:lnTo>
                <a:lnTo>
                  <a:pt x="0" y="10668"/>
                </a:lnTo>
                <a:lnTo>
                  <a:pt x="9143" y="22711"/>
                </a:lnTo>
                <a:lnTo>
                  <a:pt x="9143" y="10667"/>
                </a:lnTo>
                <a:lnTo>
                  <a:pt x="3278130" y="10667"/>
                </a:lnTo>
                <a:close/>
              </a:path>
              <a:path w="3278504" h="4328160">
                <a:moveTo>
                  <a:pt x="3268985" y="4328159"/>
                </a:moveTo>
                <a:lnTo>
                  <a:pt x="3268985" y="4316116"/>
                </a:lnTo>
                <a:lnTo>
                  <a:pt x="9143" y="22711"/>
                </a:lnTo>
                <a:lnTo>
                  <a:pt x="9143" y="4328159"/>
                </a:lnTo>
                <a:lnTo>
                  <a:pt x="3268985" y="4328159"/>
                </a:lnTo>
                <a:close/>
              </a:path>
              <a:path w="3278504" h="4328160">
                <a:moveTo>
                  <a:pt x="3278130" y="4328159"/>
                </a:moveTo>
                <a:lnTo>
                  <a:pt x="3278130" y="10667"/>
                </a:lnTo>
                <a:lnTo>
                  <a:pt x="3268985" y="10667"/>
                </a:lnTo>
                <a:lnTo>
                  <a:pt x="3268985" y="19812"/>
                </a:lnTo>
                <a:lnTo>
                  <a:pt x="3268986" y="4316116"/>
                </a:lnTo>
                <a:lnTo>
                  <a:pt x="3278130" y="4328159"/>
                </a:lnTo>
                <a:close/>
              </a:path>
            </a:pathLst>
          </a:custGeom>
          <a:solidFill>
            <a:srgbClr val="B1D5E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81424" y="1711811"/>
            <a:ext cx="2876550" cy="9525"/>
          </a:xfrm>
          <a:custGeom>
            <a:avLst/>
            <a:gdLst/>
            <a:ahLst/>
            <a:cxnLst/>
            <a:rect l="l" t="t" r="r" b="b"/>
            <a:pathLst>
              <a:path w="3260090" h="10794">
                <a:moveTo>
                  <a:pt x="0" y="10668"/>
                </a:moveTo>
                <a:lnTo>
                  <a:pt x="3259836" y="10668"/>
                </a:lnTo>
                <a:lnTo>
                  <a:pt x="3259836" y="0"/>
                </a:lnTo>
                <a:lnTo>
                  <a:pt x="0" y="0"/>
                </a:lnTo>
                <a:lnTo>
                  <a:pt x="0" y="106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473356" y="1702397"/>
            <a:ext cx="2892798" cy="3827369"/>
          </a:xfrm>
          <a:custGeom>
            <a:avLst/>
            <a:gdLst/>
            <a:ahLst/>
            <a:cxnLst/>
            <a:rect l="l" t="t" r="r" b="b"/>
            <a:pathLst>
              <a:path w="3278504" h="4337685">
                <a:moveTo>
                  <a:pt x="3278130" y="4332732"/>
                </a:moveTo>
                <a:lnTo>
                  <a:pt x="3278130" y="4572"/>
                </a:lnTo>
                <a:lnTo>
                  <a:pt x="3273558" y="0"/>
                </a:lnTo>
                <a:lnTo>
                  <a:pt x="4572" y="0"/>
                </a:lnTo>
                <a:lnTo>
                  <a:pt x="0" y="4572"/>
                </a:lnTo>
                <a:lnTo>
                  <a:pt x="0" y="4332732"/>
                </a:lnTo>
                <a:lnTo>
                  <a:pt x="4572" y="4337304"/>
                </a:lnTo>
                <a:lnTo>
                  <a:pt x="9144" y="4337304"/>
                </a:lnTo>
                <a:lnTo>
                  <a:pt x="9144" y="19812"/>
                </a:lnTo>
                <a:lnTo>
                  <a:pt x="19812" y="10668"/>
                </a:lnTo>
                <a:lnTo>
                  <a:pt x="19812" y="19812"/>
                </a:lnTo>
                <a:lnTo>
                  <a:pt x="3259842" y="19812"/>
                </a:lnTo>
                <a:lnTo>
                  <a:pt x="3259842" y="10668"/>
                </a:lnTo>
                <a:lnTo>
                  <a:pt x="3268986" y="19812"/>
                </a:lnTo>
                <a:lnTo>
                  <a:pt x="3268986" y="4337304"/>
                </a:lnTo>
                <a:lnTo>
                  <a:pt x="3273558" y="4337304"/>
                </a:lnTo>
                <a:lnTo>
                  <a:pt x="3278130" y="4332732"/>
                </a:lnTo>
                <a:close/>
              </a:path>
              <a:path w="3278504" h="4337685">
                <a:moveTo>
                  <a:pt x="19812" y="19812"/>
                </a:moveTo>
                <a:lnTo>
                  <a:pt x="19812" y="10668"/>
                </a:lnTo>
                <a:lnTo>
                  <a:pt x="9144" y="19812"/>
                </a:lnTo>
                <a:lnTo>
                  <a:pt x="19812" y="19812"/>
                </a:lnTo>
                <a:close/>
              </a:path>
              <a:path w="3278504" h="4337685">
                <a:moveTo>
                  <a:pt x="19812" y="4319016"/>
                </a:moveTo>
                <a:lnTo>
                  <a:pt x="19812" y="19812"/>
                </a:lnTo>
                <a:lnTo>
                  <a:pt x="9144" y="19812"/>
                </a:lnTo>
                <a:lnTo>
                  <a:pt x="9144" y="4319016"/>
                </a:lnTo>
                <a:lnTo>
                  <a:pt x="19812" y="4319016"/>
                </a:lnTo>
                <a:close/>
              </a:path>
              <a:path w="3278504" h="4337685">
                <a:moveTo>
                  <a:pt x="3268986" y="4319016"/>
                </a:moveTo>
                <a:lnTo>
                  <a:pt x="9144" y="4319016"/>
                </a:lnTo>
                <a:lnTo>
                  <a:pt x="19812" y="4328160"/>
                </a:lnTo>
                <a:lnTo>
                  <a:pt x="19812" y="4337304"/>
                </a:lnTo>
                <a:lnTo>
                  <a:pt x="3259842" y="4337304"/>
                </a:lnTo>
                <a:lnTo>
                  <a:pt x="3259842" y="4328160"/>
                </a:lnTo>
                <a:lnTo>
                  <a:pt x="3268986" y="4319016"/>
                </a:lnTo>
                <a:close/>
              </a:path>
              <a:path w="3278504" h="4337685">
                <a:moveTo>
                  <a:pt x="19812" y="4337304"/>
                </a:moveTo>
                <a:lnTo>
                  <a:pt x="19812" y="4328160"/>
                </a:lnTo>
                <a:lnTo>
                  <a:pt x="9144" y="4319016"/>
                </a:lnTo>
                <a:lnTo>
                  <a:pt x="9144" y="4337304"/>
                </a:lnTo>
                <a:lnTo>
                  <a:pt x="19812" y="4337304"/>
                </a:lnTo>
                <a:close/>
              </a:path>
              <a:path w="3278504" h="4337685">
                <a:moveTo>
                  <a:pt x="3268986" y="19812"/>
                </a:moveTo>
                <a:lnTo>
                  <a:pt x="3259842" y="10668"/>
                </a:lnTo>
                <a:lnTo>
                  <a:pt x="3259842" y="19812"/>
                </a:lnTo>
                <a:lnTo>
                  <a:pt x="3268986" y="19812"/>
                </a:lnTo>
                <a:close/>
              </a:path>
              <a:path w="3278504" h="4337685">
                <a:moveTo>
                  <a:pt x="3268986" y="4319016"/>
                </a:moveTo>
                <a:lnTo>
                  <a:pt x="3268986" y="19812"/>
                </a:lnTo>
                <a:lnTo>
                  <a:pt x="3259842" y="19812"/>
                </a:lnTo>
                <a:lnTo>
                  <a:pt x="3259842" y="4319016"/>
                </a:lnTo>
                <a:lnTo>
                  <a:pt x="3268986" y="4319016"/>
                </a:lnTo>
                <a:close/>
              </a:path>
              <a:path w="3278504" h="4337685">
                <a:moveTo>
                  <a:pt x="3268986" y="4337304"/>
                </a:moveTo>
                <a:lnTo>
                  <a:pt x="3268986" y="4319016"/>
                </a:lnTo>
                <a:lnTo>
                  <a:pt x="3259842" y="4328160"/>
                </a:lnTo>
                <a:lnTo>
                  <a:pt x="3259842" y="4337304"/>
                </a:lnTo>
                <a:lnTo>
                  <a:pt x="3268986" y="4337304"/>
                </a:lnTo>
                <a:close/>
              </a:path>
            </a:pathLst>
          </a:custGeom>
          <a:solidFill>
            <a:srgbClr val="B1D5E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531224" y="1702397"/>
            <a:ext cx="4214532" cy="3818965"/>
          </a:xfrm>
          <a:custGeom>
            <a:avLst/>
            <a:gdLst/>
            <a:ahLst/>
            <a:cxnLst/>
            <a:rect l="l" t="t" r="r" b="b"/>
            <a:pathLst>
              <a:path w="4776470" h="4328160">
                <a:moveTo>
                  <a:pt x="4776216" y="10667"/>
                </a:moveTo>
                <a:lnTo>
                  <a:pt x="4776216" y="4572"/>
                </a:lnTo>
                <a:lnTo>
                  <a:pt x="4773168" y="0"/>
                </a:lnTo>
                <a:lnTo>
                  <a:pt x="4572" y="0"/>
                </a:lnTo>
                <a:lnTo>
                  <a:pt x="0" y="4572"/>
                </a:lnTo>
                <a:lnTo>
                  <a:pt x="0" y="10668"/>
                </a:lnTo>
                <a:lnTo>
                  <a:pt x="9143" y="18933"/>
                </a:lnTo>
                <a:lnTo>
                  <a:pt x="9143" y="10667"/>
                </a:lnTo>
                <a:lnTo>
                  <a:pt x="4776216" y="10667"/>
                </a:lnTo>
                <a:close/>
              </a:path>
              <a:path w="4776470" h="4328160">
                <a:moveTo>
                  <a:pt x="4767071" y="4328159"/>
                </a:moveTo>
                <a:lnTo>
                  <a:pt x="4767071" y="4319893"/>
                </a:lnTo>
                <a:lnTo>
                  <a:pt x="9143" y="18933"/>
                </a:lnTo>
                <a:lnTo>
                  <a:pt x="9143" y="4328159"/>
                </a:lnTo>
                <a:lnTo>
                  <a:pt x="4767071" y="4328159"/>
                </a:lnTo>
                <a:close/>
              </a:path>
              <a:path w="4776470" h="4328160">
                <a:moveTo>
                  <a:pt x="4776216" y="4328159"/>
                </a:moveTo>
                <a:lnTo>
                  <a:pt x="4776216" y="10667"/>
                </a:lnTo>
                <a:lnTo>
                  <a:pt x="4767071" y="10667"/>
                </a:lnTo>
                <a:lnTo>
                  <a:pt x="4767071" y="19812"/>
                </a:lnTo>
                <a:lnTo>
                  <a:pt x="4767072" y="4319893"/>
                </a:lnTo>
                <a:lnTo>
                  <a:pt x="4776216" y="4328159"/>
                </a:lnTo>
                <a:close/>
              </a:path>
            </a:pathLst>
          </a:custGeom>
          <a:solidFill>
            <a:srgbClr val="004C92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531224" y="1702397"/>
            <a:ext cx="4214532" cy="3827369"/>
          </a:xfrm>
          <a:custGeom>
            <a:avLst/>
            <a:gdLst/>
            <a:ahLst/>
            <a:cxnLst/>
            <a:rect l="l" t="t" r="r" b="b"/>
            <a:pathLst>
              <a:path w="4776470" h="4337685">
                <a:moveTo>
                  <a:pt x="4776216" y="4332732"/>
                </a:moveTo>
                <a:lnTo>
                  <a:pt x="4776216" y="4572"/>
                </a:lnTo>
                <a:lnTo>
                  <a:pt x="4773168" y="0"/>
                </a:lnTo>
                <a:lnTo>
                  <a:pt x="4572" y="0"/>
                </a:lnTo>
                <a:lnTo>
                  <a:pt x="0" y="4572"/>
                </a:lnTo>
                <a:lnTo>
                  <a:pt x="0" y="4332732"/>
                </a:lnTo>
                <a:lnTo>
                  <a:pt x="4572" y="4337304"/>
                </a:lnTo>
                <a:lnTo>
                  <a:pt x="9144" y="4337304"/>
                </a:lnTo>
                <a:lnTo>
                  <a:pt x="9144" y="19812"/>
                </a:lnTo>
                <a:lnTo>
                  <a:pt x="18288" y="10668"/>
                </a:lnTo>
                <a:lnTo>
                  <a:pt x="18288" y="19812"/>
                </a:lnTo>
                <a:lnTo>
                  <a:pt x="4757928" y="19812"/>
                </a:lnTo>
                <a:lnTo>
                  <a:pt x="4757928" y="10668"/>
                </a:lnTo>
                <a:lnTo>
                  <a:pt x="4767072" y="19812"/>
                </a:lnTo>
                <a:lnTo>
                  <a:pt x="4767072" y="4337304"/>
                </a:lnTo>
                <a:lnTo>
                  <a:pt x="4773168" y="4337304"/>
                </a:lnTo>
                <a:lnTo>
                  <a:pt x="4776216" y="4332732"/>
                </a:lnTo>
                <a:close/>
              </a:path>
              <a:path w="4776470" h="4337685">
                <a:moveTo>
                  <a:pt x="18288" y="19812"/>
                </a:moveTo>
                <a:lnTo>
                  <a:pt x="18288" y="10668"/>
                </a:lnTo>
                <a:lnTo>
                  <a:pt x="9144" y="19812"/>
                </a:lnTo>
                <a:lnTo>
                  <a:pt x="18288" y="19812"/>
                </a:lnTo>
                <a:close/>
              </a:path>
              <a:path w="4776470" h="4337685">
                <a:moveTo>
                  <a:pt x="18288" y="4319016"/>
                </a:moveTo>
                <a:lnTo>
                  <a:pt x="18288" y="19812"/>
                </a:lnTo>
                <a:lnTo>
                  <a:pt x="9144" y="19812"/>
                </a:lnTo>
                <a:lnTo>
                  <a:pt x="9144" y="4319016"/>
                </a:lnTo>
                <a:lnTo>
                  <a:pt x="18288" y="4319016"/>
                </a:lnTo>
                <a:close/>
              </a:path>
              <a:path w="4776470" h="4337685">
                <a:moveTo>
                  <a:pt x="4767072" y="4319016"/>
                </a:moveTo>
                <a:lnTo>
                  <a:pt x="9144" y="4319016"/>
                </a:lnTo>
                <a:lnTo>
                  <a:pt x="18288" y="4328160"/>
                </a:lnTo>
                <a:lnTo>
                  <a:pt x="18288" y="4337304"/>
                </a:lnTo>
                <a:lnTo>
                  <a:pt x="4757928" y="4337304"/>
                </a:lnTo>
                <a:lnTo>
                  <a:pt x="4757928" y="4328160"/>
                </a:lnTo>
                <a:lnTo>
                  <a:pt x="4767072" y="4319016"/>
                </a:lnTo>
                <a:close/>
              </a:path>
              <a:path w="4776470" h="4337685">
                <a:moveTo>
                  <a:pt x="18288" y="4337304"/>
                </a:moveTo>
                <a:lnTo>
                  <a:pt x="18288" y="4328160"/>
                </a:lnTo>
                <a:lnTo>
                  <a:pt x="9144" y="4319016"/>
                </a:lnTo>
                <a:lnTo>
                  <a:pt x="9144" y="4337304"/>
                </a:lnTo>
                <a:lnTo>
                  <a:pt x="18288" y="4337304"/>
                </a:lnTo>
                <a:close/>
              </a:path>
              <a:path w="4776470" h="4337685">
                <a:moveTo>
                  <a:pt x="4767072" y="19812"/>
                </a:moveTo>
                <a:lnTo>
                  <a:pt x="4757928" y="10668"/>
                </a:lnTo>
                <a:lnTo>
                  <a:pt x="4757928" y="19812"/>
                </a:lnTo>
                <a:lnTo>
                  <a:pt x="4767072" y="19812"/>
                </a:lnTo>
                <a:close/>
              </a:path>
              <a:path w="4776470" h="4337685">
                <a:moveTo>
                  <a:pt x="4767072" y="4319016"/>
                </a:moveTo>
                <a:lnTo>
                  <a:pt x="4767072" y="19812"/>
                </a:lnTo>
                <a:lnTo>
                  <a:pt x="4757928" y="19812"/>
                </a:lnTo>
                <a:lnTo>
                  <a:pt x="4757928" y="4319016"/>
                </a:lnTo>
                <a:lnTo>
                  <a:pt x="4767072" y="4319016"/>
                </a:lnTo>
                <a:close/>
              </a:path>
              <a:path w="4776470" h="4337685">
                <a:moveTo>
                  <a:pt x="4767072" y="4337304"/>
                </a:moveTo>
                <a:lnTo>
                  <a:pt x="4767072" y="4319016"/>
                </a:lnTo>
                <a:lnTo>
                  <a:pt x="4757928" y="4328160"/>
                </a:lnTo>
                <a:lnTo>
                  <a:pt x="4757928" y="4337304"/>
                </a:lnTo>
                <a:lnTo>
                  <a:pt x="4767072" y="4337304"/>
                </a:lnTo>
                <a:close/>
              </a:path>
            </a:pathLst>
          </a:custGeom>
          <a:solidFill>
            <a:srgbClr val="004C92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81424" y="1721224"/>
            <a:ext cx="2876550" cy="298637"/>
          </a:xfrm>
          <a:custGeom>
            <a:avLst/>
            <a:gdLst/>
            <a:ahLst/>
            <a:cxnLst/>
            <a:rect l="l" t="t" r="r" b="b"/>
            <a:pathLst>
              <a:path w="3260090" h="338455">
                <a:moveTo>
                  <a:pt x="0" y="0"/>
                </a:moveTo>
                <a:lnTo>
                  <a:pt x="0" y="338328"/>
                </a:lnTo>
                <a:lnTo>
                  <a:pt x="3259836" y="338328"/>
                </a:lnTo>
                <a:lnTo>
                  <a:pt x="3259836" y="0"/>
                </a:lnTo>
                <a:lnTo>
                  <a:pt x="0" y="0"/>
                </a:lnTo>
                <a:close/>
              </a:path>
            </a:pathLst>
          </a:custGeom>
          <a:solidFill>
            <a:srgbClr val="B1D5E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477391" y="1717189"/>
            <a:ext cx="2884393" cy="308162"/>
          </a:xfrm>
          <a:custGeom>
            <a:avLst/>
            <a:gdLst/>
            <a:ahLst/>
            <a:cxnLst/>
            <a:rect l="l" t="t" r="r" b="b"/>
            <a:pathLst>
              <a:path w="3268979" h="349250">
                <a:moveTo>
                  <a:pt x="3268986" y="345948"/>
                </a:moveTo>
                <a:lnTo>
                  <a:pt x="3268986" y="3048"/>
                </a:lnTo>
                <a:lnTo>
                  <a:pt x="3267462" y="0"/>
                </a:lnTo>
                <a:lnTo>
                  <a:pt x="3048" y="0"/>
                </a:lnTo>
                <a:lnTo>
                  <a:pt x="0" y="3048"/>
                </a:lnTo>
                <a:lnTo>
                  <a:pt x="0" y="345948"/>
                </a:lnTo>
                <a:lnTo>
                  <a:pt x="3048" y="348996"/>
                </a:lnTo>
                <a:lnTo>
                  <a:pt x="4572" y="348996"/>
                </a:lnTo>
                <a:lnTo>
                  <a:pt x="4572" y="9144"/>
                </a:lnTo>
                <a:lnTo>
                  <a:pt x="10668" y="4572"/>
                </a:lnTo>
                <a:lnTo>
                  <a:pt x="10668" y="9144"/>
                </a:lnTo>
                <a:lnTo>
                  <a:pt x="3259842" y="9144"/>
                </a:lnTo>
                <a:lnTo>
                  <a:pt x="3259842" y="4572"/>
                </a:lnTo>
                <a:lnTo>
                  <a:pt x="3264414" y="9144"/>
                </a:lnTo>
                <a:lnTo>
                  <a:pt x="3264414" y="348996"/>
                </a:lnTo>
                <a:lnTo>
                  <a:pt x="3267462" y="348996"/>
                </a:lnTo>
                <a:lnTo>
                  <a:pt x="3268986" y="345948"/>
                </a:lnTo>
                <a:close/>
              </a:path>
              <a:path w="3268979" h="349250">
                <a:moveTo>
                  <a:pt x="10668" y="9144"/>
                </a:moveTo>
                <a:lnTo>
                  <a:pt x="10668" y="4572"/>
                </a:lnTo>
                <a:lnTo>
                  <a:pt x="4572" y="9144"/>
                </a:lnTo>
                <a:lnTo>
                  <a:pt x="10668" y="9144"/>
                </a:lnTo>
                <a:close/>
              </a:path>
              <a:path w="3268979" h="349250">
                <a:moveTo>
                  <a:pt x="10668" y="338328"/>
                </a:moveTo>
                <a:lnTo>
                  <a:pt x="10668" y="9144"/>
                </a:lnTo>
                <a:lnTo>
                  <a:pt x="4572" y="9144"/>
                </a:lnTo>
                <a:lnTo>
                  <a:pt x="4572" y="338328"/>
                </a:lnTo>
                <a:lnTo>
                  <a:pt x="10668" y="338328"/>
                </a:lnTo>
                <a:close/>
              </a:path>
              <a:path w="3268979" h="349250">
                <a:moveTo>
                  <a:pt x="3264414" y="338328"/>
                </a:moveTo>
                <a:lnTo>
                  <a:pt x="4572" y="338328"/>
                </a:lnTo>
                <a:lnTo>
                  <a:pt x="10668" y="342900"/>
                </a:lnTo>
                <a:lnTo>
                  <a:pt x="10668" y="348996"/>
                </a:lnTo>
                <a:lnTo>
                  <a:pt x="3259842" y="348996"/>
                </a:lnTo>
                <a:lnTo>
                  <a:pt x="3259842" y="342900"/>
                </a:lnTo>
                <a:lnTo>
                  <a:pt x="3264414" y="338328"/>
                </a:lnTo>
                <a:close/>
              </a:path>
              <a:path w="3268979" h="349250">
                <a:moveTo>
                  <a:pt x="10668" y="348996"/>
                </a:moveTo>
                <a:lnTo>
                  <a:pt x="10668" y="342900"/>
                </a:lnTo>
                <a:lnTo>
                  <a:pt x="4572" y="338328"/>
                </a:lnTo>
                <a:lnTo>
                  <a:pt x="4572" y="348996"/>
                </a:lnTo>
                <a:lnTo>
                  <a:pt x="10668" y="348996"/>
                </a:lnTo>
                <a:close/>
              </a:path>
              <a:path w="3268979" h="349250">
                <a:moveTo>
                  <a:pt x="3264414" y="9144"/>
                </a:moveTo>
                <a:lnTo>
                  <a:pt x="3259842" y="4572"/>
                </a:lnTo>
                <a:lnTo>
                  <a:pt x="3259842" y="9144"/>
                </a:lnTo>
                <a:lnTo>
                  <a:pt x="3264414" y="9144"/>
                </a:lnTo>
                <a:close/>
              </a:path>
              <a:path w="3268979" h="349250">
                <a:moveTo>
                  <a:pt x="3264414" y="338328"/>
                </a:moveTo>
                <a:lnTo>
                  <a:pt x="3264414" y="9144"/>
                </a:lnTo>
                <a:lnTo>
                  <a:pt x="3259842" y="9144"/>
                </a:lnTo>
                <a:lnTo>
                  <a:pt x="3259842" y="338328"/>
                </a:lnTo>
                <a:lnTo>
                  <a:pt x="3264414" y="338328"/>
                </a:lnTo>
                <a:close/>
              </a:path>
              <a:path w="3268979" h="349250">
                <a:moveTo>
                  <a:pt x="3264414" y="348996"/>
                </a:moveTo>
                <a:lnTo>
                  <a:pt x="3264414" y="338328"/>
                </a:lnTo>
                <a:lnTo>
                  <a:pt x="3259842" y="342900"/>
                </a:lnTo>
                <a:lnTo>
                  <a:pt x="3259842" y="348996"/>
                </a:lnTo>
                <a:lnTo>
                  <a:pt x="3264414" y="348996"/>
                </a:lnTo>
                <a:close/>
              </a:path>
            </a:pathLst>
          </a:custGeom>
          <a:solidFill>
            <a:srgbClr val="B1D5E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52246" y="1747668"/>
            <a:ext cx="2034988" cy="228054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defTabSz="806867">
              <a:spcBef>
                <a:spcPts val="84"/>
              </a:spcBef>
            </a:pPr>
            <a:r>
              <a:rPr sz="1412" b="1" spc="-9" dirty="0">
                <a:solidFill>
                  <a:srgbClr val="004B93"/>
                </a:solidFill>
                <a:latin typeface="Arial"/>
                <a:cs typeface="Arial"/>
              </a:rPr>
              <a:t>From: </a:t>
            </a:r>
            <a:r>
              <a:rPr sz="1412" b="1" spc="-4" dirty="0">
                <a:solidFill>
                  <a:srgbClr val="004B93"/>
                </a:solidFill>
                <a:latin typeface="Arial"/>
                <a:cs typeface="Arial"/>
              </a:rPr>
              <a:t>Distributed</a:t>
            </a:r>
            <a:r>
              <a:rPr sz="1412" b="1" spc="13" dirty="0">
                <a:solidFill>
                  <a:srgbClr val="004B93"/>
                </a:solidFill>
                <a:latin typeface="Arial"/>
                <a:cs typeface="Arial"/>
              </a:rPr>
              <a:t> </a:t>
            </a:r>
            <a:r>
              <a:rPr sz="1412" b="1" spc="-4" dirty="0">
                <a:solidFill>
                  <a:srgbClr val="004B93"/>
                </a:solidFill>
                <a:latin typeface="Arial"/>
                <a:cs typeface="Arial"/>
              </a:rPr>
              <a:t>effort</a:t>
            </a:r>
            <a:endParaRPr sz="141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539292" y="1711811"/>
            <a:ext cx="4198284" cy="298637"/>
          </a:xfrm>
          <a:custGeom>
            <a:avLst/>
            <a:gdLst/>
            <a:ahLst/>
            <a:cxnLst/>
            <a:rect l="l" t="t" r="r" b="b"/>
            <a:pathLst>
              <a:path w="4758055" h="338455">
                <a:moveTo>
                  <a:pt x="0" y="0"/>
                </a:moveTo>
                <a:lnTo>
                  <a:pt x="0" y="338328"/>
                </a:lnTo>
                <a:lnTo>
                  <a:pt x="4757928" y="338328"/>
                </a:lnTo>
                <a:lnTo>
                  <a:pt x="475792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4C92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535258" y="1706431"/>
            <a:ext cx="4206688" cy="308162"/>
          </a:xfrm>
          <a:custGeom>
            <a:avLst/>
            <a:gdLst/>
            <a:ahLst/>
            <a:cxnLst/>
            <a:rect l="l" t="t" r="r" b="b"/>
            <a:pathLst>
              <a:path w="4767580" h="349250">
                <a:moveTo>
                  <a:pt x="4767072" y="345948"/>
                </a:moveTo>
                <a:lnTo>
                  <a:pt x="4767072" y="3048"/>
                </a:lnTo>
                <a:lnTo>
                  <a:pt x="4765548" y="0"/>
                </a:lnTo>
                <a:lnTo>
                  <a:pt x="1524" y="0"/>
                </a:lnTo>
                <a:lnTo>
                  <a:pt x="0" y="3048"/>
                </a:lnTo>
                <a:lnTo>
                  <a:pt x="0" y="345948"/>
                </a:lnTo>
                <a:lnTo>
                  <a:pt x="1524" y="348996"/>
                </a:lnTo>
                <a:lnTo>
                  <a:pt x="4572" y="348996"/>
                </a:lnTo>
                <a:lnTo>
                  <a:pt x="4572" y="10668"/>
                </a:lnTo>
                <a:lnTo>
                  <a:pt x="9144" y="6096"/>
                </a:lnTo>
                <a:lnTo>
                  <a:pt x="9144" y="10668"/>
                </a:lnTo>
                <a:lnTo>
                  <a:pt x="4757928" y="10668"/>
                </a:lnTo>
                <a:lnTo>
                  <a:pt x="4757928" y="6096"/>
                </a:lnTo>
                <a:lnTo>
                  <a:pt x="4762500" y="10668"/>
                </a:lnTo>
                <a:lnTo>
                  <a:pt x="4762500" y="348996"/>
                </a:lnTo>
                <a:lnTo>
                  <a:pt x="4765548" y="348996"/>
                </a:lnTo>
                <a:lnTo>
                  <a:pt x="4767072" y="345948"/>
                </a:lnTo>
                <a:close/>
              </a:path>
              <a:path w="4767580" h="349250">
                <a:moveTo>
                  <a:pt x="9144" y="10668"/>
                </a:moveTo>
                <a:lnTo>
                  <a:pt x="9144" y="6096"/>
                </a:lnTo>
                <a:lnTo>
                  <a:pt x="4572" y="10668"/>
                </a:lnTo>
                <a:lnTo>
                  <a:pt x="9144" y="10668"/>
                </a:lnTo>
                <a:close/>
              </a:path>
              <a:path w="4767580" h="349250">
                <a:moveTo>
                  <a:pt x="9144" y="339852"/>
                </a:moveTo>
                <a:lnTo>
                  <a:pt x="9144" y="10668"/>
                </a:lnTo>
                <a:lnTo>
                  <a:pt x="4572" y="10668"/>
                </a:lnTo>
                <a:lnTo>
                  <a:pt x="4572" y="339852"/>
                </a:lnTo>
                <a:lnTo>
                  <a:pt x="9144" y="339852"/>
                </a:lnTo>
                <a:close/>
              </a:path>
              <a:path w="4767580" h="349250">
                <a:moveTo>
                  <a:pt x="4762500" y="339852"/>
                </a:moveTo>
                <a:lnTo>
                  <a:pt x="4572" y="339852"/>
                </a:lnTo>
                <a:lnTo>
                  <a:pt x="9144" y="344424"/>
                </a:lnTo>
                <a:lnTo>
                  <a:pt x="9144" y="348996"/>
                </a:lnTo>
                <a:lnTo>
                  <a:pt x="4757928" y="348996"/>
                </a:lnTo>
                <a:lnTo>
                  <a:pt x="4757928" y="344424"/>
                </a:lnTo>
                <a:lnTo>
                  <a:pt x="4762500" y="339852"/>
                </a:lnTo>
                <a:close/>
              </a:path>
              <a:path w="4767580" h="349250">
                <a:moveTo>
                  <a:pt x="9144" y="348996"/>
                </a:moveTo>
                <a:lnTo>
                  <a:pt x="9144" y="344424"/>
                </a:lnTo>
                <a:lnTo>
                  <a:pt x="4572" y="339852"/>
                </a:lnTo>
                <a:lnTo>
                  <a:pt x="4572" y="348996"/>
                </a:lnTo>
                <a:lnTo>
                  <a:pt x="9144" y="348996"/>
                </a:lnTo>
                <a:close/>
              </a:path>
              <a:path w="4767580" h="349250">
                <a:moveTo>
                  <a:pt x="4762500" y="10668"/>
                </a:moveTo>
                <a:lnTo>
                  <a:pt x="4757928" y="6096"/>
                </a:lnTo>
                <a:lnTo>
                  <a:pt x="4757928" y="10668"/>
                </a:lnTo>
                <a:lnTo>
                  <a:pt x="4762500" y="10668"/>
                </a:lnTo>
                <a:close/>
              </a:path>
              <a:path w="4767580" h="349250">
                <a:moveTo>
                  <a:pt x="4762500" y="339852"/>
                </a:moveTo>
                <a:lnTo>
                  <a:pt x="4762500" y="10668"/>
                </a:lnTo>
                <a:lnTo>
                  <a:pt x="4757928" y="10668"/>
                </a:lnTo>
                <a:lnTo>
                  <a:pt x="4757928" y="339852"/>
                </a:lnTo>
                <a:lnTo>
                  <a:pt x="4762500" y="339852"/>
                </a:lnTo>
                <a:close/>
              </a:path>
              <a:path w="4767580" h="349250">
                <a:moveTo>
                  <a:pt x="4762500" y="348996"/>
                </a:moveTo>
                <a:lnTo>
                  <a:pt x="4762500" y="339852"/>
                </a:lnTo>
                <a:lnTo>
                  <a:pt x="4757928" y="344424"/>
                </a:lnTo>
                <a:lnTo>
                  <a:pt x="4757928" y="348996"/>
                </a:lnTo>
                <a:lnTo>
                  <a:pt x="4762500" y="348996"/>
                </a:lnTo>
                <a:close/>
              </a:path>
            </a:pathLst>
          </a:custGeom>
          <a:solidFill>
            <a:srgbClr val="004C92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08767" y="1736911"/>
            <a:ext cx="2528047" cy="228054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defTabSz="806867">
              <a:spcBef>
                <a:spcPts val="84"/>
              </a:spcBef>
            </a:pPr>
            <a:r>
              <a:rPr sz="1412" b="1" spc="-44" dirty="0">
                <a:solidFill>
                  <a:srgbClr val="FFFFFF"/>
                </a:solidFill>
                <a:latin typeface="Arial"/>
                <a:cs typeface="Arial"/>
              </a:rPr>
              <a:t>To: </a:t>
            </a:r>
            <a:r>
              <a:rPr lang="en-US" sz="1412" b="1" spc="-4" dirty="0" smtClean="0">
                <a:solidFill>
                  <a:srgbClr val="FFFFFF"/>
                </a:solidFill>
                <a:latin typeface="Arial"/>
                <a:cs typeface="Arial"/>
              </a:rPr>
              <a:t>Centralized </a:t>
            </a:r>
            <a:r>
              <a:rPr sz="1412" b="1" spc="-4" dirty="0" smtClean="0">
                <a:solidFill>
                  <a:srgbClr val="FFFFFF"/>
                </a:solidFill>
                <a:latin typeface="Arial"/>
                <a:cs typeface="Arial"/>
              </a:rPr>
              <a:t>effort</a:t>
            </a:r>
            <a:endParaRPr sz="1412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>
              <a:lnSpc>
                <a:spcPts val="1125"/>
              </a:lnSpc>
            </a:pPr>
            <a:r>
              <a:rPr spc="-4" dirty="0">
                <a:solidFill>
                  <a:prstClr val="black"/>
                </a:solidFill>
              </a:rPr>
              <a:t>Preliminary </a:t>
            </a:r>
            <a:r>
              <a:rPr spc="-9" dirty="0">
                <a:solidFill>
                  <a:prstClr val="black"/>
                </a:solidFill>
              </a:rPr>
              <a:t>and predecisional </a:t>
            </a:r>
            <a:r>
              <a:rPr sz="1059" dirty="0">
                <a:solidFill>
                  <a:prstClr val="black"/>
                </a:solidFill>
              </a:rPr>
              <a:t>|</a:t>
            </a:r>
            <a:r>
              <a:rPr sz="1059" spc="229" dirty="0">
                <a:solidFill>
                  <a:prstClr val="black"/>
                </a:solidFill>
              </a:rPr>
              <a:t> </a:t>
            </a:r>
            <a:fld id="{81D60167-4931-47E6-BA6A-407CBD079E47}" type="slidenum">
              <a:rPr spc="-4" dirty="0">
                <a:solidFill>
                  <a:prstClr val="black"/>
                </a:solidFill>
              </a:rPr>
              <a:pPr marL="11206" defTabSz="806867">
                <a:lnSpc>
                  <a:spcPts val="1125"/>
                </a:lnSpc>
              </a:pPr>
              <a:t>12</a:t>
            </a:fld>
            <a:endParaRPr sz="1059">
              <a:solidFill>
                <a:prstClr val="black"/>
              </a:solidFill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539292" y="2010336"/>
            <a:ext cx="4198284" cy="30700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1546" rIns="0" bIns="0" rtlCol="0">
            <a:spAutoFit/>
          </a:bodyPr>
          <a:lstStyle/>
          <a:p>
            <a:pPr marL="275679" marR="353564" indent="-170899" defTabSz="806867">
              <a:spcBef>
                <a:spcPts val="405"/>
              </a:spcBef>
              <a:buClr>
                <a:srgbClr val="004B93"/>
              </a:buClr>
              <a:buSzPct val="125000"/>
              <a:buFontTx/>
              <a:buChar char="•"/>
              <a:tabLst>
                <a:tab pos="275679" algn="l"/>
              </a:tabLst>
            </a:pP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Looks for partnerships with the full </a:t>
            </a:r>
            <a:r>
              <a:rPr sz="1412" dirty="0">
                <a:solidFill>
                  <a:prstClr val="black"/>
                </a:solidFill>
                <a:latin typeface="Arial"/>
                <a:cs typeface="Arial"/>
              </a:rPr>
              <a:t>suite </a:t>
            </a: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of  </a:t>
            </a:r>
            <a:r>
              <a:rPr sz="1412" spc="-9" dirty="0">
                <a:solidFill>
                  <a:prstClr val="black"/>
                </a:solidFill>
                <a:latin typeface="Arial"/>
                <a:cs typeface="Arial"/>
              </a:rPr>
              <a:t>SUNY </a:t>
            </a: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programs: </a:t>
            </a:r>
            <a:r>
              <a:rPr sz="1412" spc="-9" dirty="0">
                <a:solidFill>
                  <a:prstClr val="black"/>
                </a:solidFill>
                <a:latin typeface="Arial"/>
                <a:cs typeface="Arial"/>
              </a:rPr>
              <a:t>Open </a:t>
            </a:r>
            <a:r>
              <a:rPr sz="1412" spc="-44" dirty="0">
                <a:solidFill>
                  <a:prstClr val="black"/>
                </a:solidFill>
                <a:latin typeface="Arial"/>
                <a:cs typeface="Arial"/>
              </a:rPr>
              <a:t>SUNY, </a:t>
            </a:r>
            <a:r>
              <a:rPr sz="1412" spc="-9" dirty="0">
                <a:solidFill>
                  <a:prstClr val="black"/>
                </a:solidFill>
                <a:latin typeface="Arial"/>
                <a:cs typeface="Arial"/>
              </a:rPr>
              <a:t>SUNY </a:t>
            </a: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Works,  and others</a:t>
            </a:r>
            <a:endParaRPr sz="1412" dirty="0">
              <a:solidFill>
                <a:prstClr val="black"/>
              </a:solidFill>
              <a:latin typeface="Arial"/>
              <a:cs typeface="Arial"/>
            </a:endParaRPr>
          </a:p>
          <a:p>
            <a:pPr marL="275679" marR="225810" indent="-170899" defTabSz="806867">
              <a:spcBef>
                <a:spcPts val="847"/>
              </a:spcBef>
              <a:buClr>
                <a:srgbClr val="004B93"/>
              </a:buClr>
              <a:buSzPct val="125000"/>
              <a:buFontTx/>
              <a:buChar char="•"/>
              <a:tabLst>
                <a:tab pos="275679" algn="l"/>
              </a:tabLst>
            </a:pP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Dedicates to this </a:t>
            </a:r>
            <a:r>
              <a:rPr sz="1412" spc="-9" dirty="0">
                <a:solidFill>
                  <a:prstClr val="black"/>
                </a:solidFill>
                <a:latin typeface="Arial"/>
                <a:cs typeface="Arial"/>
              </a:rPr>
              <a:t>effort </a:t>
            </a: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as top priority – at </a:t>
            </a:r>
            <a:r>
              <a:rPr sz="1412" dirty="0">
                <a:solidFill>
                  <a:prstClr val="black"/>
                </a:solidFill>
                <a:latin typeface="Arial"/>
                <a:cs typeface="Arial"/>
              </a:rPr>
              <a:t>least  </a:t>
            </a: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one </a:t>
            </a:r>
            <a:r>
              <a:rPr sz="1412" spc="-9" dirty="0">
                <a:solidFill>
                  <a:prstClr val="black"/>
                </a:solidFill>
                <a:latin typeface="Arial"/>
                <a:cs typeface="Arial"/>
              </a:rPr>
              <a:t>FTE </a:t>
            </a: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against</a:t>
            </a:r>
            <a:r>
              <a:rPr sz="1412" spc="1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this</a:t>
            </a:r>
            <a:endParaRPr sz="1412" dirty="0">
              <a:solidFill>
                <a:prstClr val="black"/>
              </a:solidFill>
              <a:latin typeface="Arial"/>
              <a:cs typeface="Arial"/>
            </a:endParaRPr>
          </a:p>
          <a:p>
            <a:pPr marL="275679" marR="847209" indent="-170899" defTabSz="806867">
              <a:spcBef>
                <a:spcPts val="847"/>
              </a:spcBef>
              <a:buClr>
                <a:srgbClr val="004B93"/>
              </a:buClr>
              <a:buSzPct val="125000"/>
              <a:buFontTx/>
              <a:buChar char="•"/>
              <a:tabLst>
                <a:tab pos="275679" algn="l"/>
              </a:tabLst>
            </a:pP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Drives strategy and conversations with  </a:t>
            </a:r>
            <a:r>
              <a:rPr sz="1412" dirty="0">
                <a:solidFill>
                  <a:prstClr val="black"/>
                </a:solidFill>
                <a:latin typeface="Arial"/>
                <a:cs typeface="Arial"/>
              </a:rPr>
              <a:t>possible </a:t>
            </a: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external</a:t>
            </a:r>
            <a:r>
              <a:rPr sz="1412" spc="-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partners</a:t>
            </a:r>
            <a:endParaRPr sz="1412" dirty="0">
              <a:solidFill>
                <a:prstClr val="black"/>
              </a:solidFill>
              <a:latin typeface="Arial"/>
              <a:cs typeface="Arial"/>
            </a:endParaRPr>
          </a:p>
          <a:p>
            <a:pPr marL="275679" marR="334513" indent="-170899" defTabSz="806867">
              <a:spcBef>
                <a:spcPts val="847"/>
              </a:spcBef>
              <a:buClr>
                <a:srgbClr val="004B93"/>
              </a:buClr>
              <a:buSzPct val="125000"/>
              <a:buFontTx/>
              <a:buChar char="•"/>
              <a:tabLst>
                <a:tab pos="275679" algn="l"/>
              </a:tabLst>
            </a:pP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Leads conversations with potential partners  and brings </a:t>
            </a:r>
            <a:r>
              <a:rPr sz="1412" dirty="0">
                <a:solidFill>
                  <a:prstClr val="black"/>
                </a:solidFill>
                <a:latin typeface="Arial"/>
                <a:cs typeface="Arial"/>
              </a:rPr>
              <a:t>in </a:t>
            </a:r>
            <a:r>
              <a:rPr sz="1412" spc="-9" dirty="0">
                <a:solidFill>
                  <a:prstClr val="black"/>
                </a:solidFill>
                <a:latin typeface="Arial"/>
                <a:cs typeface="Arial"/>
              </a:rPr>
              <a:t>Open SUNY </a:t>
            </a: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leaders as</a:t>
            </a:r>
            <a:r>
              <a:rPr sz="1412" spc="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needed</a:t>
            </a:r>
            <a:endParaRPr sz="1412" dirty="0">
              <a:solidFill>
                <a:prstClr val="black"/>
              </a:solidFill>
              <a:latin typeface="Arial"/>
              <a:cs typeface="Arial"/>
            </a:endParaRPr>
          </a:p>
          <a:p>
            <a:pPr marL="275679" marR="206760" indent="-170899" defTabSz="806867">
              <a:spcBef>
                <a:spcPts val="847"/>
              </a:spcBef>
              <a:buClr>
                <a:srgbClr val="004B93"/>
              </a:buClr>
              <a:buSzPct val="125000"/>
              <a:buFontTx/>
              <a:buChar char="•"/>
              <a:tabLst>
                <a:tab pos="275679" algn="l"/>
              </a:tabLst>
            </a:pP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Looks for relevant ongoing partnerships or  programs throughout system to </a:t>
            </a:r>
            <a:r>
              <a:rPr sz="1412" dirty="0">
                <a:solidFill>
                  <a:prstClr val="black"/>
                </a:solidFill>
                <a:latin typeface="Arial"/>
                <a:cs typeface="Arial"/>
              </a:rPr>
              <a:t>build </a:t>
            </a: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upon and  brings “best of </a:t>
            </a:r>
            <a:r>
              <a:rPr sz="1412" spc="-9" dirty="0">
                <a:solidFill>
                  <a:prstClr val="black"/>
                </a:solidFill>
                <a:latin typeface="Arial"/>
                <a:cs typeface="Arial"/>
              </a:rPr>
              <a:t>SUNY” </a:t>
            </a: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1412" dirty="0">
                <a:solidFill>
                  <a:prstClr val="black"/>
                </a:solidFill>
                <a:latin typeface="Arial"/>
                <a:cs typeface="Arial"/>
              </a:rPr>
              <a:t>all</a:t>
            </a:r>
            <a:r>
              <a:rPr sz="1412" spc="6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conversations</a:t>
            </a:r>
            <a:endParaRPr sz="1412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481424" y="2019748"/>
            <a:ext cx="2876550" cy="339301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2582" rIns="0" bIns="0" rtlCol="0">
            <a:spAutoFit/>
          </a:bodyPr>
          <a:lstStyle/>
          <a:p>
            <a:pPr marL="256628" marR="308739" indent="-170899" defTabSz="806867">
              <a:spcBef>
                <a:spcPts val="335"/>
              </a:spcBef>
              <a:buClr>
                <a:srgbClr val="004B93"/>
              </a:buClr>
              <a:buSzPct val="125000"/>
              <a:buFontTx/>
              <a:buChar char="•"/>
              <a:tabLst>
                <a:tab pos="257189" algn="l"/>
              </a:tabLst>
            </a:pPr>
            <a:r>
              <a:rPr sz="1412" spc="-9" dirty="0">
                <a:solidFill>
                  <a:prstClr val="black"/>
                </a:solidFill>
                <a:latin typeface="Arial"/>
                <a:cs typeface="Arial"/>
              </a:rPr>
              <a:t>No </a:t>
            </a: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connection between  partnership </a:t>
            </a:r>
            <a:r>
              <a:rPr sz="1412" spc="-9" dirty="0">
                <a:solidFill>
                  <a:prstClr val="black"/>
                </a:solidFill>
                <a:latin typeface="Arial"/>
                <a:cs typeface="Arial"/>
              </a:rPr>
              <a:t>efforts </a:t>
            </a: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for </a:t>
            </a:r>
            <a:r>
              <a:rPr sz="1412" spc="-9" dirty="0">
                <a:solidFill>
                  <a:prstClr val="black"/>
                </a:solidFill>
                <a:latin typeface="Arial"/>
                <a:cs typeface="Arial"/>
              </a:rPr>
              <a:t>Open  </a:t>
            </a:r>
            <a:r>
              <a:rPr sz="1412" spc="-44" dirty="0">
                <a:solidFill>
                  <a:prstClr val="black"/>
                </a:solidFill>
                <a:latin typeface="Arial"/>
                <a:cs typeface="Arial"/>
              </a:rPr>
              <a:t>SUNY, </a:t>
            </a:r>
            <a:r>
              <a:rPr sz="1412" spc="-9" dirty="0">
                <a:solidFill>
                  <a:prstClr val="black"/>
                </a:solidFill>
                <a:latin typeface="Arial"/>
                <a:cs typeface="Arial"/>
              </a:rPr>
              <a:t>SUNY </a:t>
            </a: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works, or other  projects</a:t>
            </a:r>
            <a:endParaRPr sz="1412">
              <a:solidFill>
                <a:prstClr val="black"/>
              </a:solidFill>
              <a:latin typeface="Arial"/>
              <a:cs typeface="Arial"/>
            </a:endParaRPr>
          </a:p>
          <a:p>
            <a:pPr marL="256628" marR="400632" indent="-170899" defTabSz="806867">
              <a:spcBef>
                <a:spcPts val="847"/>
              </a:spcBef>
              <a:buClr>
                <a:srgbClr val="004B93"/>
              </a:buClr>
              <a:buSzPct val="125000"/>
              <a:buFontTx/>
              <a:buChar char="•"/>
              <a:tabLst>
                <a:tab pos="257189" algn="l"/>
              </a:tabLst>
            </a:pP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Lacks ownership: Not at the  top of </a:t>
            </a:r>
            <a:r>
              <a:rPr sz="1412" spc="-9" dirty="0">
                <a:solidFill>
                  <a:prstClr val="black"/>
                </a:solidFill>
                <a:latin typeface="Arial"/>
                <a:cs typeface="Arial"/>
              </a:rPr>
              <a:t>anyone’s </a:t>
            </a: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to-do</a:t>
            </a:r>
            <a:r>
              <a:rPr sz="1412" spc="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12" dirty="0">
                <a:solidFill>
                  <a:prstClr val="black"/>
                </a:solidFill>
                <a:latin typeface="Arial"/>
                <a:cs typeface="Arial"/>
              </a:rPr>
              <a:t>list</a:t>
            </a:r>
            <a:endParaRPr sz="1412">
              <a:solidFill>
                <a:prstClr val="black"/>
              </a:solidFill>
              <a:latin typeface="Arial"/>
              <a:cs typeface="Arial"/>
            </a:endParaRPr>
          </a:p>
          <a:p>
            <a:pPr marL="256628" marR="465069" indent="-170899" defTabSz="806867">
              <a:spcBef>
                <a:spcPts val="847"/>
              </a:spcBef>
              <a:buClr>
                <a:srgbClr val="004B93"/>
              </a:buClr>
              <a:buSzPct val="125000"/>
              <a:buFontTx/>
              <a:buChar char="•"/>
              <a:tabLst>
                <a:tab pos="257189" algn="l"/>
              </a:tabLst>
            </a:pP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Represents </a:t>
            </a:r>
            <a:r>
              <a:rPr sz="1412" spc="-9" dirty="0">
                <a:solidFill>
                  <a:prstClr val="black"/>
                </a:solidFill>
                <a:latin typeface="Arial"/>
                <a:cs typeface="Arial"/>
              </a:rPr>
              <a:t>Open SUNY </a:t>
            </a: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to  </a:t>
            </a:r>
            <a:r>
              <a:rPr sz="1412" dirty="0">
                <a:solidFill>
                  <a:prstClr val="black"/>
                </a:solidFill>
                <a:latin typeface="Arial"/>
                <a:cs typeface="Arial"/>
              </a:rPr>
              <a:t>possible </a:t>
            </a: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partners as  opportunities</a:t>
            </a:r>
            <a:r>
              <a:rPr sz="141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arise</a:t>
            </a:r>
            <a:endParaRPr sz="1412">
              <a:solidFill>
                <a:prstClr val="black"/>
              </a:solidFill>
              <a:latin typeface="Arial"/>
              <a:cs typeface="Arial"/>
            </a:endParaRPr>
          </a:p>
          <a:p>
            <a:pPr marL="256628" marR="277921" indent="-170899" defTabSz="806867">
              <a:spcBef>
                <a:spcPts val="847"/>
              </a:spcBef>
              <a:buClr>
                <a:srgbClr val="004B93"/>
              </a:buClr>
              <a:buSzPct val="125000"/>
              <a:buFontTx/>
              <a:buChar char="•"/>
              <a:tabLst>
                <a:tab pos="257189" algn="l"/>
              </a:tabLst>
            </a:pP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Lacks process to look for and  pursue prospects – </a:t>
            </a:r>
            <a:r>
              <a:rPr sz="1412" dirty="0">
                <a:solidFill>
                  <a:prstClr val="black"/>
                </a:solidFill>
                <a:latin typeface="Arial"/>
                <a:cs typeface="Arial"/>
              </a:rPr>
              <a:t>cold calls  </a:t>
            </a: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currently surfacing some  prospects, but no </a:t>
            </a:r>
            <a:r>
              <a:rPr sz="1412" spc="-9" dirty="0">
                <a:solidFill>
                  <a:prstClr val="black"/>
                </a:solidFill>
                <a:latin typeface="Arial"/>
                <a:cs typeface="Arial"/>
              </a:rPr>
              <a:t>one’s </a:t>
            </a:r>
            <a:r>
              <a:rPr sz="1412" spc="-4" dirty="0">
                <a:solidFill>
                  <a:prstClr val="black"/>
                </a:solidFill>
                <a:latin typeface="Arial"/>
                <a:cs typeface="Arial"/>
              </a:rPr>
              <a:t>“day  job”</a:t>
            </a:r>
            <a:endParaRPr sz="141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55427" y="394889"/>
            <a:ext cx="2096060" cy="20136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235" spc="-4" dirty="0">
                <a:solidFill>
                  <a:srgbClr val="7F7F7F"/>
                </a:solidFill>
                <a:latin typeface="Arial"/>
                <a:cs typeface="Arial"/>
              </a:rPr>
              <a:t>EXTERNAL</a:t>
            </a:r>
            <a:r>
              <a:rPr sz="1235" spc="-84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235" spc="-13" dirty="0">
                <a:solidFill>
                  <a:srgbClr val="7F7F7F"/>
                </a:solidFill>
                <a:latin typeface="Arial"/>
                <a:cs typeface="Arial"/>
              </a:rPr>
              <a:t>PARTNERSHIPS</a:t>
            </a:r>
            <a:endParaRPr sz="1235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3358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1876" y="403406"/>
            <a:ext cx="290456" cy="6051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33146" y="1042141"/>
            <a:ext cx="258296" cy="317687"/>
          </a:xfrm>
          <a:custGeom>
            <a:avLst/>
            <a:gdLst/>
            <a:ahLst/>
            <a:cxnLst/>
            <a:rect l="l" t="t" r="r" b="b"/>
            <a:pathLst>
              <a:path w="292734" h="360044">
                <a:moveTo>
                  <a:pt x="292608" y="0"/>
                </a:moveTo>
                <a:lnTo>
                  <a:pt x="0" y="213360"/>
                </a:lnTo>
                <a:lnTo>
                  <a:pt x="246888" y="359670"/>
                </a:lnTo>
                <a:lnTo>
                  <a:pt x="292608" y="0"/>
                </a:lnTo>
                <a:close/>
              </a:path>
            </a:pathLst>
          </a:custGeom>
          <a:solidFill>
            <a:srgbClr val="002445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29111" y="614525"/>
            <a:ext cx="7463118" cy="600738"/>
          </a:xfrm>
          <a:prstGeom prst="rect">
            <a:avLst/>
          </a:prstGeom>
          <a:solidFill>
            <a:srgbClr val="004C92"/>
          </a:solidFill>
        </p:spPr>
        <p:txBody>
          <a:bodyPr vert="horz" wrap="square" lIns="0" tIns="3362" rIns="0" bIns="0" rtlCol="0">
            <a:spAutoFit/>
          </a:bodyPr>
          <a:lstStyle/>
          <a:p>
            <a:pPr marL="337315" marR="166977">
              <a:spcBef>
                <a:spcPts val="26"/>
              </a:spcBef>
            </a:pPr>
            <a:r>
              <a:rPr sz="1941" spc="-4" dirty="0">
                <a:solidFill>
                  <a:srgbClr val="FFFFFF"/>
                </a:solidFill>
              </a:rPr>
              <a:t>The Open </a:t>
            </a:r>
            <a:r>
              <a:rPr sz="1941" spc="-9" dirty="0">
                <a:solidFill>
                  <a:srgbClr val="FFFFFF"/>
                </a:solidFill>
              </a:rPr>
              <a:t>SUNY </a:t>
            </a:r>
            <a:r>
              <a:rPr sz="1941" spc="-4" dirty="0">
                <a:solidFill>
                  <a:srgbClr val="FFFFFF"/>
                </a:solidFill>
              </a:rPr>
              <a:t>suite of offerings will </a:t>
            </a:r>
            <a:r>
              <a:rPr sz="1941" spc="-9" dirty="0">
                <a:solidFill>
                  <a:srgbClr val="FFFFFF"/>
                </a:solidFill>
              </a:rPr>
              <a:t>evolve </a:t>
            </a:r>
            <a:r>
              <a:rPr sz="1941" spc="-4" dirty="0">
                <a:solidFill>
                  <a:srgbClr val="FFFFFF"/>
                </a:solidFill>
              </a:rPr>
              <a:t>in several </a:t>
            </a:r>
            <a:r>
              <a:rPr sz="1941" spc="-9" dirty="0">
                <a:solidFill>
                  <a:srgbClr val="FFFFFF"/>
                </a:solidFill>
              </a:rPr>
              <a:t>ways </a:t>
            </a:r>
            <a:r>
              <a:rPr sz="1941" spc="-4" dirty="0">
                <a:solidFill>
                  <a:srgbClr val="FFFFFF"/>
                </a:solidFill>
              </a:rPr>
              <a:t>to  scale</a:t>
            </a:r>
            <a:endParaRPr sz="1941" dirty="0"/>
          </a:p>
        </p:txBody>
      </p:sp>
      <p:sp>
        <p:nvSpPr>
          <p:cNvPr id="5" name="object 5"/>
          <p:cNvSpPr txBox="1"/>
          <p:nvPr/>
        </p:nvSpPr>
        <p:spPr>
          <a:xfrm>
            <a:off x="2455427" y="394889"/>
            <a:ext cx="2637304" cy="20136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235" spc="-4" dirty="0">
                <a:solidFill>
                  <a:srgbClr val="7F7F7F"/>
                </a:solidFill>
                <a:latin typeface="Arial"/>
                <a:cs typeface="Arial"/>
              </a:rPr>
              <a:t>ENHANCED STUDENT</a:t>
            </a:r>
            <a:r>
              <a:rPr sz="1235" spc="-49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sz="1235" spc="-4" dirty="0">
                <a:solidFill>
                  <a:srgbClr val="7F7F7F"/>
                </a:solidFill>
                <a:latin typeface="Arial"/>
                <a:cs typeface="Arial"/>
              </a:rPr>
              <a:t>RETENTION</a:t>
            </a:r>
            <a:endParaRPr sz="1235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31284" y="1600200"/>
            <a:ext cx="5205693" cy="4193241"/>
          </a:xfrm>
          <a:custGeom>
            <a:avLst/>
            <a:gdLst/>
            <a:ahLst/>
            <a:cxnLst/>
            <a:rect l="l" t="t" r="r" b="b"/>
            <a:pathLst>
              <a:path w="5899784" h="4752340">
                <a:moveTo>
                  <a:pt x="5899404" y="4747260"/>
                </a:moveTo>
                <a:lnTo>
                  <a:pt x="5899404" y="3048"/>
                </a:lnTo>
                <a:lnTo>
                  <a:pt x="5896356" y="0"/>
                </a:lnTo>
                <a:lnTo>
                  <a:pt x="3048" y="0"/>
                </a:lnTo>
                <a:lnTo>
                  <a:pt x="0" y="3048"/>
                </a:lnTo>
                <a:lnTo>
                  <a:pt x="0" y="4747260"/>
                </a:lnTo>
                <a:lnTo>
                  <a:pt x="3048" y="4751832"/>
                </a:lnTo>
                <a:lnTo>
                  <a:pt x="9144" y="4751832"/>
                </a:lnTo>
                <a:lnTo>
                  <a:pt x="9144" y="18288"/>
                </a:lnTo>
                <a:lnTo>
                  <a:pt x="18288" y="9144"/>
                </a:lnTo>
                <a:lnTo>
                  <a:pt x="18288" y="18288"/>
                </a:lnTo>
                <a:lnTo>
                  <a:pt x="5881116" y="18288"/>
                </a:lnTo>
                <a:lnTo>
                  <a:pt x="5881116" y="9144"/>
                </a:lnTo>
                <a:lnTo>
                  <a:pt x="5890260" y="18288"/>
                </a:lnTo>
                <a:lnTo>
                  <a:pt x="5890260" y="4751832"/>
                </a:lnTo>
                <a:lnTo>
                  <a:pt x="5896356" y="4751832"/>
                </a:lnTo>
                <a:lnTo>
                  <a:pt x="5899404" y="4747260"/>
                </a:lnTo>
                <a:close/>
              </a:path>
              <a:path w="5899784" h="4752340">
                <a:moveTo>
                  <a:pt x="18288" y="18288"/>
                </a:moveTo>
                <a:lnTo>
                  <a:pt x="18288" y="9144"/>
                </a:lnTo>
                <a:lnTo>
                  <a:pt x="9144" y="18288"/>
                </a:lnTo>
                <a:lnTo>
                  <a:pt x="18288" y="18288"/>
                </a:lnTo>
                <a:close/>
              </a:path>
              <a:path w="5899784" h="4752340">
                <a:moveTo>
                  <a:pt x="18288" y="4732020"/>
                </a:moveTo>
                <a:lnTo>
                  <a:pt x="18288" y="18288"/>
                </a:lnTo>
                <a:lnTo>
                  <a:pt x="9144" y="18288"/>
                </a:lnTo>
                <a:lnTo>
                  <a:pt x="9144" y="4732020"/>
                </a:lnTo>
                <a:lnTo>
                  <a:pt x="18288" y="4732020"/>
                </a:lnTo>
                <a:close/>
              </a:path>
              <a:path w="5899784" h="4752340">
                <a:moveTo>
                  <a:pt x="5890260" y="4732020"/>
                </a:moveTo>
                <a:lnTo>
                  <a:pt x="9144" y="4732020"/>
                </a:lnTo>
                <a:lnTo>
                  <a:pt x="18288" y="4742688"/>
                </a:lnTo>
                <a:lnTo>
                  <a:pt x="18288" y="4751832"/>
                </a:lnTo>
                <a:lnTo>
                  <a:pt x="5881116" y="4751832"/>
                </a:lnTo>
                <a:lnTo>
                  <a:pt x="5881116" y="4742688"/>
                </a:lnTo>
                <a:lnTo>
                  <a:pt x="5890260" y="4732020"/>
                </a:lnTo>
                <a:close/>
              </a:path>
              <a:path w="5899784" h="4752340">
                <a:moveTo>
                  <a:pt x="18288" y="4751832"/>
                </a:moveTo>
                <a:lnTo>
                  <a:pt x="18288" y="4742688"/>
                </a:lnTo>
                <a:lnTo>
                  <a:pt x="9144" y="4732020"/>
                </a:lnTo>
                <a:lnTo>
                  <a:pt x="9144" y="4751832"/>
                </a:lnTo>
                <a:lnTo>
                  <a:pt x="18288" y="4751832"/>
                </a:lnTo>
                <a:close/>
              </a:path>
              <a:path w="5899784" h="4752340">
                <a:moveTo>
                  <a:pt x="5890260" y="18288"/>
                </a:moveTo>
                <a:lnTo>
                  <a:pt x="5881116" y="9144"/>
                </a:lnTo>
                <a:lnTo>
                  <a:pt x="5881116" y="18288"/>
                </a:lnTo>
                <a:lnTo>
                  <a:pt x="5890260" y="18288"/>
                </a:lnTo>
                <a:close/>
              </a:path>
              <a:path w="5899784" h="4752340">
                <a:moveTo>
                  <a:pt x="5890260" y="4732020"/>
                </a:moveTo>
                <a:lnTo>
                  <a:pt x="5890260" y="18288"/>
                </a:lnTo>
                <a:lnTo>
                  <a:pt x="5881116" y="18288"/>
                </a:lnTo>
                <a:lnTo>
                  <a:pt x="5881116" y="4732020"/>
                </a:lnTo>
                <a:lnTo>
                  <a:pt x="5890260" y="4732020"/>
                </a:lnTo>
                <a:close/>
              </a:path>
              <a:path w="5899784" h="4752340">
                <a:moveTo>
                  <a:pt x="5890260" y="4751832"/>
                </a:moveTo>
                <a:lnTo>
                  <a:pt x="5890260" y="4732020"/>
                </a:lnTo>
                <a:lnTo>
                  <a:pt x="5881116" y="4742688"/>
                </a:lnTo>
                <a:lnTo>
                  <a:pt x="5881116" y="4751832"/>
                </a:lnTo>
                <a:lnTo>
                  <a:pt x="5890260" y="4751832"/>
                </a:lnTo>
                <a:close/>
              </a:path>
            </a:pathLst>
          </a:custGeom>
          <a:solidFill>
            <a:srgbClr val="2E9CD1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472479" y="1656678"/>
            <a:ext cx="401170" cy="759759"/>
          </a:xfrm>
          <a:custGeom>
            <a:avLst/>
            <a:gdLst/>
            <a:ahLst/>
            <a:cxnLst/>
            <a:rect l="l" t="t" r="r" b="b"/>
            <a:pathLst>
              <a:path w="454660" h="861060">
                <a:moveTo>
                  <a:pt x="0" y="0"/>
                </a:moveTo>
                <a:lnTo>
                  <a:pt x="0" y="861060"/>
                </a:lnTo>
                <a:lnTo>
                  <a:pt x="454152" y="861060"/>
                </a:lnTo>
                <a:lnTo>
                  <a:pt x="454152" y="0"/>
                </a:lnTo>
                <a:lnTo>
                  <a:pt x="0" y="0"/>
                </a:lnTo>
                <a:close/>
              </a:path>
            </a:pathLst>
          </a:custGeom>
          <a:solidFill>
            <a:srgbClr val="B1D5E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68445" y="1652644"/>
            <a:ext cx="410135" cy="769284"/>
          </a:xfrm>
          <a:custGeom>
            <a:avLst/>
            <a:gdLst/>
            <a:ahLst/>
            <a:cxnLst/>
            <a:rect l="l" t="t" r="r" b="b"/>
            <a:pathLst>
              <a:path w="464819" h="871855">
                <a:moveTo>
                  <a:pt x="464820" y="868680"/>
                </a:moveTo>
                <a:lnTo>
                  <a:pt x="464820" y="1524"/>
                </a:lnTo>
                <a:lnTo>
                  <a:pt x="461772" y="0"/>
                </a:lnTo>
                <a:lnTo>
                  <a:pt x="1524" y="0"/>
                </a:lnTo>
                <a:lnTo>
                  <a:pt x="0" y="1524"/>
                </a:lnTo>
                <a:lnTo>
                  <a:pt x="0" y="868680"/>
                </a:lnTo>
                <a:lnTo>
                  <a:pt x="1524" y="871728"/>
                </a:lnTo>
                <a:lnTo>
                  <a:pt x="4572" y="871728"/>
                </a:lnTo>
                <a:lnTo>
                  <a:pt x="4572" y="9144"/>
                </a:lnTo>
                <a:lnTo>
                  <a:pt x="9144" y="4572"/>
                </a:lnTo>
                <a:lnTo>
                  <a:pt x="9144" y="9144"/>
                </a:lnTo>
                <a:lnTo>
                  <a:pt x="454152" y="9144"/>
                </a:lnTo>
                <a:lnTo>
                  <a:pt x="454152" y="4572"/>
                </a:lnTo>
                <a:lnTo>
                  <a:pt x="458724" y="9144"/>
                </a:lnTo>
                <a:lnTo>
                  <a:pt x="458724" y="871728"/>
                </a:lnTo>
                <a:lnTo>
                  <a:pt x="461772" y="871728"/>
                </a:lnTo>
                <a:lnTo>
                  <a:pt x="464820" y="868680"/>
                </a:lnTo>
                <a:close/>
              </a:path>
              <a:path w="464819" h="871855">
                <a:moveTo>
                  <a:pt x="9144" y="9144"/>
                </a:moveTo>
                <a:lnTo>
                  <a:pt x="9144" y="4572"/>
                </a:lnTo>
                <a:lnTo>
                  <a:pt x="4572" y="9144"/>
                </a:lnTo>
                <a:lnTo>
                  <a:pt x="9144" y="9144"/>
                </a:lnTo>
                <a:close/>
              </a:path>
              <a:path w="464819" h="871855">
                <a:moveTo>
                  <a:pt x="9144" y="861060"/>
                </a:moveTo>
                <a:lnTo>
                  <a:pt x="9144" y="9144"/>
                </a:lnTo>
                <a:lnTo>
                  <a:pt x="4572" y="9144"/>
                </a:lnTo>
                <a:lnTo>
                  <a:pt x="4572" y="861060"/>
                </a:lnTo>
                <a:lnTo>
                  <a:pt x="9144" y="861060"/>
                </a:lnTo>
                <a:close/>
              </a:path>
              <a:path w="464819" h="871855">
                <a:moveTo>
                  <a:pt x="458724" y="861060"/>
                </a:moveTo>
                <a:lnTo>
                  <a:pt x="4572" y="861060"/>
                </a:lnTo>
                <a:lnTo>
                  <a:pt x="9144" y="865632"/>
                </a:lnTo>
                <a:lnTo>
                  <a:pt x="9144" y="871728"/>
                </a:lnTo>
                <a:lnTo>
                  <a:pt x="454152" y="871728"/>
                </a:lnTo>
                <a:lnTo>
                  <a:pt x="454152" y="865632"/>
                </a:lnTo>
                <a:lnTo>
                  <a:pt x="458724" y="861060"/>
                </a:lnTo>
                <a:close/>
              </a:path>
              <a:path w="464819" h="871855">
                <a:moveTo>
                  <a:pt x="9144" y="871728"/>
                </a:moveTo>
                <a:lnTo>
                  <a:pt x="9144" y="865632"/>
                </a:lnTo>
                <a:lnTo>
                  <a:pt x="4572" y="861060"/>
                </a:lnTo>
                <a:lnTo>
                  <a:pt x="4572" y="871728"/>
                </a:lnTo>
                <a:lnTo>
                  <a:pt x="9144" y="871728"/>
                </a:lnTo>
                <a:close/>
              </a:path>
              <a:path w="464819" h="871855">
                <a:moveTo>
                  <a:pt x="458724" y="9144"/>
                </a:moveTo>
                <a:lnTo>
                  <a:pt x="454152" y="4572"/>
                </a:lnTo>
                <a:lnTo>
                  <a:pt x="454152" y="9144"/>
                </a:lnTo>
                <a:lnTo>
                  <a:pt x="458724" y="9144"/>
                </a:lnTo>
                <a:close/>
              </a:path>
              <a:path w="464819" h="871855">
                <a:moveTo>
                  <a:pt x="458724" y="861060"/>
                </a:moveTo>
                <a:lnTo>
                  <a:pt x="458724" y="9144"/>
                </a:lnTo>
                <a:lnTo>
                  <a:pt x="454152" y="9144"/>
                </a:lnTo>
                <a:lnTo>
                  <a:pt x="454152" y="861060"/>
                </a:lnTo>
                <a:lnTo>
                  <a:pt x="458724" y="861060"/>
                </a:lnTo>
                <a:close/>
              </a:path>
              <a:path w="464819" h="871855">
                <a:moveTo>
                  <a:pt x="458724" y="871728"/>
                </a:moveTo>
                <a:lnTo>
                  <a:pt x="458724" y="861060"/>
                </a:lnTo>
                <a:lnTo>
                  <a:pt x="454152" y="865632"/>
                </a:lnTo>
                <a:lnTo>
                  <a:pt x="454152" y="871728"/>
                </a:lnTo>
                <a:lnTo>
                  <a:pt x="458724" y="8717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72479" y="1642782"/>
            <a:ext cx="401170" cy="74459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0818" defTabSz="806867">
              <a:spcBef>
                <a:spcPts val="88"/>
              </a:spcBef>
            </a:pPr>
            <a:r>
              <a:rPr sz="4765" b="1" spc="-4" dirty="0">
                <a:solidFill>
                  <a:srgbClr val="004B93"/>
                </a:solidFill>
                <a:latin typeface="Arial"/>
                <a:cs typeface="Arial"/>
              </a:rPr>
              <a:t>1</a:t>
            </a:r>
            <a:endParaRPr sz="47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11749" y="1641437"/>
            <a:ext cx="4271122" cy="103018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 defTabSz="806867">
              <a:spcBef>
                <a:spcPts val="88"/>
              </a:spcBef>
            </a:pPr>
            <a:r>
              <a:rPr sz="1324" b="1" spc="-4" dirty="0">
                <a:solidFill>
                  <a:srgbClr val="004B93"/>
                </a:solidFill>
                <a:latin typeface="Arial"/>
                <a:cs typeface="Arial"/>
              </a:rPr>
              <a:t>Operating models </a:t>
            </a:r>
            <a:r>
              <a:rPr sz="1324" b="1" dirty="0">
                <a:solidFill>
                  <a:srgbClr val="004B93"/>
                </a:solidFill>
                <a:latin typeface="Arial"/>
                <a:cs typeface="Arial"/>
              </a:rPr>
              <a:t>will shift </a:t>
            </a:r>
            <a:r>
              <a:rPr sz="1324" b="1" spc="4" dirty="0">
                <a:solidFill>
                  <a:srgbClr val="004B93"/>
                </a:solidFill>
                <a:latin typeface="Arial"/>
                <a:cs typeface="Arial"/>
              </a:rPr>
              <a:t>away </a:t>
            </a:r>
            <a:r>
              <a:rPr sz="1324" b="1" spc="-4" dirty="0">
                <a:solidFill>
                  <a:srgbClr val="004B93"/>
                </a:solidFill>
                <a:latin typeface="Arial"/>
                <a:cs typeface="Arial"/>
              </a:rPr>
              <a:t>from </a:t>
            </a:r>
            <a:r>
              <a:rPr sz="1324" b="1" spc="-9" dirty="0">
                <a:solidFill>
                  <a:srgbClr val="004B93"/>
                </a:solidFill>
                <a:latin typeface="Arial"/>
                <a:cs typeface="Arial"/>
              </a:rPr>
              <a:t>System </a:t>
            </a:r>
            <a:r>
              <a:rPr sz="1324" b="1" spc="-4" dirty="0">
                <a:solidFill>
                  <a:srgbClr val="004B93"/>
                </a:solidFill>
                <a:latin typeface="Arial"/>
                <a:cs typeface="Arial"/>
              </a:rPr>
              <a:t>doing  </a:t>
            </a:r>
            <a:r>
              <a:rPr sz="1324" b="1" dirty="0">
                <a:solidFill>
                  <a:srgbClr val="004B93"/>
                </a:solidFill>
                <a:latin typeface="Arial"/>
                <a:cs typeface="Arial"/>
              </a:rPr>
              <a:t>to </a:t>
            </a:r>
            <a:r>
              <a:rPr sz="1324" b="1" spc="-9" dirty="0">
                <a:solidFill>
                  <a:srgbClr val="004B93"/>
                </a:solidFill>
                <a:latin typeface="Arial"/>
                <a:cs typeface="Arial"/>
              </a:rPr>
              <a:t>System </a:t>
            </a:r>
            <a:r>
              <a:rPr sz="1324" b="1" spc="-4" dirty="0">
                <a:solidFill>
                  <a:srgbClr val="004B93"/>
                </a:solidFill>
                <a:latin typeface="Arial"/>
                <a:cs typeface="Arial"/>
              </a:rPr>
              <a:t>enabling </a:t>
            </a:r>
            <a:r>
              <a:rPr sz="1324" b="1" dirty="0">
                <a:solidFill>
                  <a:srgbClr val="004B93"/>
                </a:solidFill>
                <a:latin typeface="Arial"/>
                <a:cs typeface="Arial"/>
              </a:rPr>
              <a:t>and </a:t>
            </a:r>
            <a:r>
              <a:rPr sz="1324" b="1" spc="-4" dirty="0">
                <a:solidFill>
                  <a:srgbClr val="004B93"/>
                </a:solidFill>
                <a:latin typeface="Arial"/>
                <a:cs typeface="Arial"/>
              </a:rPr>
              <a:t>coordinating </a:t>
            </a: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(e.g., from  </a:t>
            </a:r>
            <a:r>
              <a:rPr sz="1324" spc="-4" dirty="0">
                <a:solidFill>
                  <a:prstClr val="black"/>
                </a:solidFill>
                <a:latin typeface="Arial"/>
                <a:cs typeface="Arial"/>
              </a:rPr>
              <a:t>System staff </a:t>
            </a: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performing course refreshes for </a:t>
            </a:r>
            <a:r>
              <a:rPr sz="1324" spc="-13" dirty="0">
                <a:solidFill>
                  <a:prstClr val="black"/>
                </a:solidFill>
                <a:latin typeface="Arial"/>
                <a:cs typeface="Arial"/>
              </a:rPr>
              <a:t>Wave </a:t>
            </a:r>
            <a:r>
              <a:rPr sz="1324" spc="-4" dirty="0">
                <a:solidFill>
                  <a:prstClr val="black"/>
                </a:solidFill>
                <a:latin typeface="Arial"/>
                <a:cs typeface="Arial"/>
              </a:rPr>
              <a:t>1  </a:t>
            </a: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campuses to </a:t>
            </a:r>
            <a:r>
              <a:rPr sz="1324" spc="-4" dirty="0">
                <a:solidFill>
                  <a:prstClr val="black"/>
                </a:solidFill>
                <a:latin typeface="Arial"/>
                <a:cs typeface="Arial"/>
              </a:rPr>
              <a:t>System providing </a:t>
            </a: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campuses </a:t>
            </a:r>
            <a:r>
              <a:rPr sz="1324" spc="-4" dirty="0">
                <a:solidFill>
                  <a:prstClr val="black"/>
                </a:solidFill>
                <a:latin typeface="Arial"/>
                <a:cs typeface="Arial"/>
              </a:rPr>
              <a:t>with a </a:t>
            </a: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rigorous  set of tools for evaluation and</a:t>
            </a:r>
            <a:r>
              <a:rPr sz="1324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refresh)</a:t>
            </a:r>
          </a:p>
        </p:txBody>
      </p:sp>
      <p:sp>
        <p:nvSpPr>
          <p:cNvPr id="11" name="object 11"/>
          <p:cNvSpPr/>
          <p:nvPr/>
        </p:nvSpPr>
        <p:spPr>
          <a:xfrm>
            <a:off x="3472479" y="2877671"/>
            <a:ext cx="401170" cy="759759"/>
          </a:xfrm>
          <a:custGeom>
            <a:avLst/>
            <a:gdLst/>
            <a:ahLst/>
            <a:cxnLst/>
            <a:rect l="l" t="t" r="r" b="b"/>
            <a:pathLst>
              <a:path w="454660" h="861060">
                <a:moveTo>
                  <a:pt x="0" y="0"/>
                </a:moveTo>
                <a:lnTo>
                  <a:pt x="0" y="861060"/>
                </a:lnTo>
                <a:lnTo>
                  <a:pt x="454152" y="861060"/>
                </a:lnTo>
                <a:lnTo>
                  <a:pt x="454152" y="0"/>
                </a:lnTo>
                <a:lnTo>
                  <a:pt x="0" y="0"/>
                </a:lnTo>
                <a:close/>
              </a:path>
            </a:pathLst>
          </a:custGeom>
          <a:solidFill>
            <a:srgbClr val="B1D5E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468445" y="2872292"/>
            <a:ext cx="410135" cy="769284"/>
          </a:xfrm>
          <a:custGeom>
            <a:avLst/>
            <a:gdLst/>
            <a:ahLst/>
            <a:cxnLst/>
            <a:rect l="l" t="t" r="r" b="b"/>
            <a:pathLst>
              <a:path w="464819" h="871854">
                <a:moveTo>
                  <a:pt x="464820" y="870204"/>
                </a:moveTo>
                <a:lnTo>
                  <a:pt x="464820" y="3048"/>
                </a:lnTo>
                <a:lnTo>
                  <a:pt x="461772" y="0"/>
                </a:lnTo>
                <a:lnTo>
                  <a:pt x="1524" y="0"/>
                </a:lnTo>
                <a:lnTo>
                  <a:pt x="0" y="3048"/>
                </a:lnTo>
                <a:lnTo>
                  <a:pt x="0" y="870204"/>
                </a:lnTo>
                <a:lnTo>
                  <a:pt x="1524" y="871728"/>
                </a:lnTo>
                <a:lnTo>
                  <a:pt x="4572" y="871728"/>
                </a:lnTo>
                <a:lnTo>
                  <a:pt x="4572" y="10668"/>
                </a:lnTo>
                <a:lnTo>
                  <a:pt x="9144" y="6096"/>
                </a:lnTo>
                <a:lnTo>
                  <a:pt x="9144" y="10668"/>
                </a:lnTo>
                <a:lnTo>
                  <a:pt x="454152" y="10668"/>
                </a:lnTo>
                <a:lnTo>
                  <a:pt x="454152" y="6096"/>
                </a:lnTo>
                <a:lnTo>
                  <a:pt x="458724" y="10668"/>
                </a:lnTo>
                <a:lnTo>
                  <a:pt x="458724" y="871728"/>
                </a:lnTo>
                <a:lnTo>
                  <a:pt x="461772" y="871728"/>
                </a:lnTo>
                <a:lnTo>
                  <a:pt x="464820" y="870204"/>
                </a:lnTo>
                <a:close/>
              </a:path>
              <a:path w="464819" h="871854">
                <a:moveTo>
                  <a:pt x="9144" y="10668"/>
                </a:moveTo>
                <a:lnTo>
                  <a:pt x="9144" y="6096"/>
                </a:lnTo>
                <a:lnTo>
                  <a:pt x="4572" y="10668"/>
                </a:lnTo>
                <a:lnTo>
                  <a:pt x="9144" y="10668"/>
                </a:lnTo>
                <a:close/>
              </a:path>
              <a:path w="464819" h="871854">
                <a:moveTo>
                  <a:pt x="9144" y="862584"/>
                </a:moveTo>
                <a:lnTo>
                  <a:pt x="9144" y="10668"/>
                </a:lnTo>
                <a:lnTo>
                  <a:pt x="4572" y="10668"/>
                </a:lnTo>
                <a:lnTo>
                  <a:pt x="4572" y="862584"/>
                </a:lnTo>
                <a:lnTo>
                  <a:pt x="9144" y="862584"/>
                </a:lnTo>
                <a:close/>
              </a:path>
              <a:path w="464819" h="871854">
                <a:moveTo>
                  <a:pt x="458724" y="862584"/>
                </a:moveTo>
                <a:lnTo>
                  <a:pt x="4572" y="862584"/>
                </a:lnTo>
                <a:lnTo>
                  <a:pt x="9144" y="867156"/>
                </a:lnTo>
                <a:lnTo>
                  <a:pt x="9144" y="871728"/>
                </a:lnTo>
                <a:lnTo>
                  <a:pt x="454152" y="871728"/>
                </a:lnTo>
                <a:lnTo>
                  <a:pt x="454152" y="867156"/>
                </a:lnTo>
                <a:lnTo>
                  <a:pt x="458724" y="862584"/>
                </a:lnTo>
                <a:close/>
              </a:path>
              <a:path w="464819" h="871854">
                <a:moveTo>
                  <a:pt x="9144" y="871728"/>
                </a:moveTo>
                <a:lnTo>
                  <a:pt x="9144" y="867156"/>
                </a:lnTo>
                <a:lnTo>
                  <a:pt x="4572" y="862584"/>
                </a:lnTo>
                <a:lnTo>
                  <a:pt x="4572" y="871728"/>
                </a:lnTo>
                <a:lnTo>
                  <a:pt x="9144" y="871728"/>
                </a:lnTo>
                <a:close/>
              </a:path>
              <a:path w="464819" h="871854">
                <a:moveTo>
                  <a:pt x="458724" y="10668"/>
                </a:moveTo>
                <a:lnTo>
                  <a:pt x="454152" y="6096"/>
                </a:lnTo>
                <a:lnTo>
                  <a:pt x="454152" y="10668"/>
                </a:lnTo>
                <a:lnTo>
                  <a:pt x="458724" y="10668"/>
                </a:lnTo>
                <a:close/>
              </a:path>
              <a:path w="464819" h="871854">
                <a:moveTo>
                  <a:pt x="458724" y="862584"/>
                </a:moveTo>
                <a:lnTo>
                  <a:pt x="458724" y="10668"/>
                </a:lnTo>
                <a:lnTo>
                  <a:pt x="454152" y="10668"/>
                </a:lnTo>
                <a:lnTo>
                  <a:pt x="454152" y="862584"/>
                </a:lnTo>
                <a:lnTo>
                  <a:pt x="458724" y="862584"/>
                </a:lnTo>
                <a:close/>
              </a:path>
              <a:path w="464819" h="871854">
                <a:moveTo>
                  <a:pt x="458724" y="871728"/>
                </a:moveTo>
                <a:lnTo>
                  <a:pt x="458724" y="862584"/>
                </a:lnTo>
                <a:lnTo>
                  <a:pt x="454152" y="867156"/>
                </a:lnTo>
                <a:lnTo>
                  <a:pt x="454152" y="871728"/>
                </a:lnTo>
                <a:lnTo>
                  <a:pt x="458724" y="8717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72479" y="2862429"/>
            <a:ext cx="401170" cy="74459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0818" defTabSz="806867">
              <a:spcBef>
                <a:spcPts val="88"/>
              </a:spcBef>
            </a:pPr>
            <a:r>
              <a:rPr sz="4765" b="1" spc="-4" dirty="0">
                <a:solidFill>
                  <a:srgbClr val="004B93"/>
                </a:solidFill>
                <a:latin typeface="Arial"/>
                <a:cs typeface="Arial"/>
              </a:rPr>
              <a:t>2</a:t>
            </a:r>
            <a:endParaRPr sz="47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11749" y="2861085"/>
            <a:ext cx="4338357" cy="62263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 defTabSz="806867">
              <a:spcBef>
                <a:spcPts val="88"/>
              </a:spcBef>
            </a:pPr>
            <a:r>
              <a:rPr sz="1324" b="1" spc="-4" dirty="0">
                <a:solidFill>
                  <a:srgbClr val="004B93"/>
                </a:solidFill>
                <a:latin typeface="Arial"/>
                <a:cs typeface="Arial"/>
              </a:rPr>
              <a:t>Open SUNY </a:t>
            </a:r>
            <a:r>
              <a:rPr sz="1324" b="1" dirty="0">
                <a:solidFill>
                  <a:srgbClr val="004B93"/>
                </a:solidFill>
                <a:latin typeface="Arial"/>
                <a:cs typeface="Arial"/>
              </a:rPr>
              <a:t>leadership will </a:t>
            </a:r>
            <a:r>
              <a:rPr sz="1324" b="1" spc="-4" dirty="0">
                <a:solidFill>
                  <a:srgbClr val="004B93"/>
                </a:solidFill>
                <a:latin typeface="Arial"/>
                <a:cs typeface="Arial"/>
              </a:rPr>
              <a:t>coordinate </a:t>
            </a:r>
            <a:r>
              <a:rPr sz="1324" b="1" spc="4" dirty="0">
                <a:solidFill>
                  <a:srgbClr val="004B93"/>
                </a:solidFill>
                <a:latin typeface="Arial"/>
                <a:cs typeface="Arial"/>
              </a:rPr>
              <a:t>with </a:t>
            </a:r>
            <a:r>
              <a:rPr sz="1324" b="1" spc="-4" dirty="0">
                <a:solidFill>
                  <a:srgbClr val="004B93"/>
                </a:solidFill>
                <a:latin typeface="Arial"/>
                <a:cs typeface="Arial"/>
              </a:rPr>
              <a:t>initiatives  </a:t>
            </a:r>
            <a:r>
              <a:rPr sz="1324" b="1" dirty="0">
                <a:solidFill>
                  <a:srgbClr val="004B93"/>
                </a:solidFill>
                <a:latin typeface="Arial"/>
                <a:cs typeface="Arial"/>
              </a:rPr>
              <a:t>related to </a:t>
            </a:r>
            <a:r>
              <a:rPr sz="1324" b="1" spc="-4" dirty="0">
                <a:solidFill>
                  <a:srgbClr val="004B93"/>
                </a:solidFill>
                <a:latin typeface="Arial"/>
                <a:cs typeface="Arial"/>
              </a:rPr>
              <a:t>Open SUNY driven outside of the core Open  SUNY </a:t>
            </a:r>
            <a:r>
              <a:rPr sz="1324" b="1" dirty="0">
                <a:solidFill>
                  <a:srgbClr val="004B93"/>
                </a:solidFill>
                <a:latin typeface="Arial"/>
                <a:cs typeface="Arial"/>
              </a:rPr>
              <a:t>team </a:t>
            </a: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(e.g., </a:t>
            </a:r>
            <a:r>
              <a:rPr sz="1324" spc="-4" dirty="0">
                <a:solidFill>
                  <a:prstClr val="black"/>
                </a:solidFill>
                <a:latin typeface="Arial"/>
                <a:cs typeface="Arial"/>
              </a:rPr>
              <a:t>Skill</a:t>
            </a:r>
            <a:r>
              <a:rPr sz="1324" spc="-6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remediation)</a:t>
            </a:r>
            <a:endParaRPr sz="132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472479" y="3839136"/>
            <a:ext cx="401170" cy="761440"/>
          </a:xfrm>
          <a:custGeom>
            <a:avLst/>
            <a:gdLst/>
            <a:ahLst/>
            <a:cxnLst/>
            <a:rect l="l" t="t" r="r" b="b"/>
            <a:pathLst>
              <a:path w="454660" h="862964">
                <a:moveTo>
                  <a:pt x="0" y="0"/>
                </a:moveTo>
                <a:lnTo>
                  <a:pt x="0" y="862584"/>
                </a:lnTo>
                <a:lnTo>
                  <a:pt x="454152" y="862584"/>
                </a:lnTo>
                <a:lnTo>
                  <a:pt x="454152" y="0"/>
                </a:lnTo>
                <a:lnTo>
                  <a:pt x="0" y="0"/>
                </a:lnTo>
                <a:close/>
              </a:path>
            </a:pathLst>
          </a:custGeom>
          <a:solidFill>
            <a:srgbClr val="B1D5E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468445" y="3835102"/>
            <a:ext cx="410135" cy="769284"/>
          </a:xfrm>
          <a:custGeom>
            <a:avLst/>
            <a:gdLst/>
            <a:ahLst/>
            <a:cxnLst/>
            <a:rect l="l" t="t" r="r" b="b"/>
            <a:pathLst>
              <a:path w="464819" h="871854">
                <a:moveTo>
                  <a:pt x="464820" y="868680"/>
                </a:moveTo>
                <a:lnTo>
                  <a:pt x="464820" y="1524"/>
                </a:lnTo>
                <a:lnTo>
                  <a:pt x="461772" y="0"/>
                </a:lnTo>
                <a:lnTo>
                  <a:pt x="1524" y="0"/>
                </a:lnTo>
                <a:lnTo>
                  <a:pt x="0" y="1524"/>
                </a:lnTo>
                <a:lnTo>
                  <a:pt x="0" y="868680"/>
                </a:lnTo>
                <a:lnTo>
                  <a:pt x="1524" y="871728"/>
                </a:lnTo>
                <a:lnTo>
                  <a:pt x="4572" y="871728"/>
                </a:lnTo>
                <a:lnTo>
                  <a:pt x="4572" y="9144"/>
                </a:lnTo>
                <a:lnTo>
                  <a:pt x="9144" y="4572"/>
                </a:lnTo>
                <a:lnTo>
                  <a:pt x="9144" y="9144"/>
                </a:lnTo>
                <a:lnTo>
                  <a:pt x="454152" y="9144"/>
                </a:lnTo>
                <a:lnTo>
                  <a:pt x="454152" y="4572"/>
                </a:lnTo>
                <a:lnTo>
                  <a:pt x="458724" y="9144"/>
                </a:lnTo>
                <a:lnTo>
                  <a:pt x="458724" y="871728"/>
                </a:lnTo>
                <a:lnTo>
                  <a:pt x="461772" y="871728"/>
                </a:lnTo>
                <a:lnTo>
                  <a:pt x="464820" y="868680"/>
                </a:lnTo>
                <a:close/>
              </a:path>
              <a:path w="464819" h="871854">
                <a:moveTo>
                  <a:pt x="9144" y="9144"/>
                </a:moveTo>
                <a:lnTo>
                  <a:pt x="9144" y="4572"/>
                </a:lnTo>
                <a:lnTo>
                  <a:pt x="4572" y="9144"/>
                </a:lnTo>
                <a:lnTo>
                  <a:pt x="9144" y="9144"/>
                </a:lnTo>
                <a:close/>
              </a:path>
              <a:path w="464819" h="871854">
                <a:moveTo>
                  <a:pt x="9144" y="862584"/>
                </a:moveTo>
                <a:lnTo>
                  <a:pt x="9144" y="9144"/>
                </a:lnTo>
                <a:lnTo>
                  <a:pt x="4572" y="9144"/>
                </a:lnTo>
                <a:lnTo>
                  <a:pt x="4572" y="862584"/>
                </a:lnTo>
                <a:lnTo>
                  <a:pt x="9144" y="862584"/>
                </a:lnTo>
                <a:close/>
              </a:path>
              <a:path w="464819" h="871854">
                <a:moveTo>
                  <a:pt x="458724" y="862584"/>
                </a:moveTo>
                <a:lnTo>
                  <a:pt x="4572" y="862584"/>
                </a:lnTo>
                <a:lnTo>
                  <a:pt x="9144" y="867156"/>
                </a:lnTo>
                <a:lnTo>
                  <a:pt x="9144" y="871728"/>
                </a:lnTo>
                <a:lnTo>
                  <a:pt x="454152" y="871728"/>
                </a:lnTo>
                <a:lnTo>
                  <a:pt x="454152" y="867156"/>
                </a:lnTo>
                <a:lnTo>
                  <a:pt x="458724" y="862584"/>
                </a:lnTo>
                <a:close/>
              </a:path>
              <a:path w="464819" h="871854">
                <a:moveTo>
                  <a:pt x="9144" y="871728"/>
                </a:moveTo>
                <a:lnTo>
                  <a:pt x="9144" y="867156"/>
                </a:lnTo>
                <a:lnTo>
                  <a:pt x="4572" y="862584"/>
                </a:lnTo>
                <a:lnTo>
                  <a:pt x="4572" y="871728"/>
                </a:lnTo>
                <a:lnTo>
                  <a:pt x="9144" y="871728"/>
                </a:lnTo>
                <a:close/>
              </a:path>
              <a:path w="464819" h="871854">
                <a:moveTo>
                  <a:pt x="458724" y="9144"/>
                </a:moveTo>
                <a:lnTo>
                  <a:pt x="454152" y="4572"/>
                </a:lnTo>
                <a:lnTo>
                  <a:pt x="454152" y="9144"/>
                </a:lnTo>
                <a:lnTo>
                  <a:pt x="458724" y="9144"/>
                </a:lnTo>
                <a:close/>
              </a:path>
              <a:path w="464819" h="871854">
                <a:moveTo>
                  <a:pt x="458724" y="862584"/>
                </a:moveTo>
                <a:lnTo>
                  <a:pt x="458724" y="9144"/>
                </a:lnTo>
                <a:lnTo>
                  <a:pt x="454152" y="9144"/>
                </a:lnTo>
                <a:lnTo>
                  <a:pt x="454152" y="862584"/>
                </a:lnTo>
                <a:lnTo>
                  <a:pt x="458724" y="862584"/>
                </a:lnTo>
                <a:close/>
              </a:path>
              <a:path w="464819" h="871854">
                <a:moveTo>
                  <a:pt x="458724" y="871728"/>
                </a:moveTo>
                <a:lnTo>
                  <a:pt x="458724" y="862584"/>
                </a:lnTo>
                <a:lnTo>
                  <a:pt x="454152" y="867156"/>
                </a:lnTo>
                <a:lnTo>
                  <a:pt x="454152" y="871728"/>
                </a:lnTo>
                <a:lnTo>
                  <a:pt x="458724" y="8717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72479" y="3825238"/>
            <a:ext cx="401170" cy="74459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0818" defTabSz="806867">
              <a:spcBef>
                <a:spcPts val="88"/>
              </a:spcBef>
            </a:pPr>
            <a:r>
              <a:rPr sz="4765" b="1" spc="-4" dirty="0">
                <a:solidFill>
                  <a:srgbClr val="004B93"/>
                </a:solidFill>
                <a:latin typeface="Arial"/>
                <a:cs typeface="Arial"/>
              </a:rPr>
              <a:t>3</a:t>
            </a:r>
            <a:endParaRPr sz="47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11749" y="3823894"/>
            <a:ext cx="4355726" cy="41886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 defTabSz="806867">
              <a:spcBef>
                <a:spcPts val="88"/>
              </a:spcBef>
            </a:pPr>
            <a:r>
              <a:rPr sz="1324" b="1" spc="-4" dirty="0">
                <a:solidFill>
                  <a:srgbClr val="004B93"/>
                </a:solidFill>
                <a:latin typeface="Arial"/>
                <a:cs typeface="Arial"/>
              </a:rPr>
              <a:t>Open SUNY </a:t>
            </a:r>
            <a:r>
              <a:rPr sz="1324" b="1" spc="4" dirty="0">
                <a:solidFill>
                  <a:srgbClr val="004B93"/>
                </a:solidFill>
                <a:latin typeface="Arial"/>
                <a:cs typeface="Arial"/>
              </a:rPr>
              <a:t>will </a:t>
            </a:r>
            <a:r>
              <a:rPr sz="1324" b="1" dirty="0">
                <a:solidFill>
                  <a:srgbClr val="004B93"/>
                </a:solidFill>
                <a:latin typeface="Arial"/>
                <a:cs typeface="Arial"/>
              </a:rPr>
              <a:t>need to </a:t>
            </a:r>
            <a:r>
              <a:rPr sz="1324" b="1" spc="-4" dirty="0">
                <a:solidFill>
                  <a:srgbClr val="004B93"/>
                </a:solidFill>
                <a:latin typeface="Arial"/>
                <a:cs typeface="Arial"/>
              </a:rPr>
              <a:t>be </a:t>
            </a:r>
            <a:r>
              <a:rPr sz="1324" b="1" dirty="0">
                <a:solidFill>
                  <a:srgbClr val="004B93"/>
                </a:solidFill>
                <a:latin typeface="Arial"/>
                <a:cs typeface="Arial"/>
              </a:rPr>
              <a:t>explicitly </a:t>
            </a:r>
            <a:r>
              <a:rPr sz="1324" b="1" spc="-4" dirty="0">
                <a:solidFill>
                  <a:srgbClr val="004B93"/>
                </a:solidFill>
                <a:latin typeface="Arial"/>
                <a:cs typeface="Arial"/>
              </a:rPr>
              <a:t>incorporated</a:t>
            </a:r>
            <a:r>
              <a:rPr sz="1324" b="1" spc="-141" dirty="0">
                <a:solidFill>
                  <a:srgbClr val="004B93"/>
                </a:solidFill>
                <a:latin typeface="Arial"/>
                <a:cs typeface="Arial"/>
              </a:rPr>
              <a:t> </a:t>
            </a:r>
            <a:r>
              <a:rPr sz="1324" b="1" spc="-4" dirty="0">
                <a:solidFill>
                  <a:srgbClr val="004B93"/>
                </a:solidFill>
                <a:latin typeface="Arial"/>
                <a:cs typeface="Arial"/>
              </a:rPr>
              <a:t>into  </a:t>
            </a:r>
            <a:r>
              <a:rPr sz="1324" b="1" dirty="0">
                <a:solidFill>
                  <a:srgbClr val="004B93"/>
                </a:solidFill>
                <a:latin typeface="Arial"/>
                <a:cs typeface="Arial"/>
              </a:rPr>
              <a:t>existing </a:t>
            </a:r>
            <a:r>
              <a:rPr sz="1324" b="1" spc="-4" dirty="0">
                <a:solidFill>
                  <a:srgbClr val="004B93"/>
                </a:solidFill>
                <a:latin typeface="Arial"/>
                <a:cs typeface="Arial"/>
              </a:rPr>
              <a:t>SUNY </a:t>
            </a:r>
            <a:r>
              <a:rPr sz="1324" b="1" spc="-9" dirty="0">
                <a:solidFill>
                  <a:srgbClr val="004B93"/>
                </a:solidFill>
                <a:latin typeface="Arial"/>
                <a:cs typeface="Arial"/>
              </a:rPr>
              <a:t>system </a:t>
            </a:r>
            <a:r>
              <a:rPr sz="1324" b="1" dirty="0">
                <a:solidFill>
                  <a:srgbClr val="004B93"/>
                </a:solidFill>
                <a:latin typeface="Arial"/>
                <a:cs typeface="Arial"/>
              </a:rPr>
              <a:t>processes</a:t>
            </a:r>
            <a:endParaRPr sz="132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921611" y="2776145"/>
            <a:ext cx="4341159" cy="0"/>
          </a:xfrm>
          <a:custGeom>
            <a:avLst/>
            <a:gdLst/>
            <a:ahLst/>
            <a:cxnLst/>
            <a:rect l="l" t="t" r="r" b="b"/>
            <a:pathLst>
              <a:path w="4919980">
                <a:moveTo>
                  <a:pt x="0" y="0"/>
                </a:moveTo>
                <a:lnTo>
                  <a:pt x="4919472" y="0"/>
                </a:lnTo>
              </a:path>
            </a:pathLst>
          </a:custGeom>
          <a:ln w="19812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921611" y="3738282"/>
            <a:ext cx="4341159" cy="0"/>
          </a:xfrm>
          <a:custGeom>
            <a:avLst/>
            <a:gdLst/>
            <a:ahLst/>
            <a:cxnLst/>
            <a:rect l="l" t="t" r="r" b="b"/>
            <a:pathLst>
              <a:path w="4919980">
                <a:moveTo>
                  <a:pt x="0" y="0"/>
                </a:moveTo>
                <a:lnTo>
                  <a:pt x="4919472" y="0"/>
                </a:lnTo>
              </a:path>
            </a:pathLst>
          </a:custGeom>
          <a:ln w="18288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472479" y="4801945"/>
            <a:ext cx="401170" cy="759759"/>
          </a:xfrm>
          <a:custGeom>
            <a:avLst/>
            <a:gdLst/>
            <a:ahLst/>
            <a:cxnLst/>
            <a:rect l="l" t="t" r="r" b="b"/>
            <a:pathLst>
              <a:path w="454660" h="861060">
                <a:moveTo>
                  <a:pt x="0" y="0"/>
                </a:moveTo>
                <a:lnTo>
                  <a:pt x="0" y="861060"/>
                </a:lnTo>
                <a:lnTo>
                  <a:pt x="454152" y="861060"/>
                </a:lnTo>
                <a:lnTo>
                  <a:pt x="454152" y="0"/>
                </a:lnTo>
                <a:lnTo>
                  <a:pt x="0" y="0"/>
                </a:lnTo>
                <a:close/>
              </a:path>
            </a:pathLst>
          </a:custGeom>
          <a:solidFill>
            <a:srgbClr val="B1D5E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468445" y="4797911"/>
            <a:ext cx="410135" cy="768163"/>
          </a:xfrm>
          <a:custGeom>
            <a:avLst/>
            <a:gdLst/>
            <a:ahLst/>
            <a:cxnLst/>
            <a:rect l="l" t="t" r="r" b="b"/>
            <a:pathLst>
              <a:path w="464819" h="870585">
                <a:moveTo>
                  <a:pt x="464820" y="868680"/>
                </a:moveTo>
                <a:lnTo>
                  <a:pt x="464820" y="1524"/>
                </a:lnTo>
                <a:lnTo>
                  <a:pt x="461772" y="0"/>
                </a:lnTo>
                <a:lnTo>
                  <a:pt x="1524" y="0"/>
                </a:lnTo>
                <a:lnTo>
                  <a:pt x="0" y="1524"/>
                </a:lnTo>
                <a:lnTo>
                  <a:pt x="0" y="868680"/>
                </a:lnTo>
                <a:lnTo>
                  <a:pt x="1524" y="870204"/>
                </a:lnTo>
                <a:lnTo>
                  <a:pt x="4572" y="870204"/>
                </a:lnTo>
                <a:lnTo>
                  <a:pt x="4572" y="9144"/>
                </a:lnTo>
                <a:lnTo>
                  <a:pt x="9144" y="4572"/>
                </a:lnTo>
                <a:lnTo>
                  <a:pt x="9144" y="9144"/>
                </a:lnTo>
                <a:lnTo>
                  <a:pt x="454152" y="9144"/>
                </a:lnTo>
                <a:lnTo>
                  <a:pt x="454152" y="4572"/>
                </a:lnTo>
                <a:lnTo>
                  <a:pt x="458724" y="9144"/>
                </a:lnTo>
                <a:lnTo>
                  <a:pt x="458724" y="870204"/>
                </a:lnTo>
                <a:lnTo>
                  <a:pt x="461772" y="870204"/>
                </a:lnTo>
                <a:lnTo>
                  <a:pt x="464820" y="868680"/>
                </a:lnTo>
                <a:close/>
              </a:path>
              <a:path w="464819" h="870585">
                <a:moveTo>
                  <a:pt x="9144" y="9144"/>
                </a:moveTo>
                <a:lnTo>
                  <a:pt x="9144" y="4572"/>
                </a:lnTo>
                <a:lnTo>
                  <a:pt x="4572" y="9144"/>
                </a:lnTo>
                <a:lnTo>
                  <a:pt x="9144" y="9144"/>
                </a:lnTo>
                <a:close/>
              </a:path>
              <a:path w="464819" h="870585">
                <a:moveTo>
                  <a:pt x="9144" y="861060"/>
                </a:moveTo>
                <a:lnTo>
                  <a:pt x="9144" y="9144"/>
                </a:lnTo>
                <a:lnTo>
                  <a:pt x="4572" y="9144"/>
                </a:lnTo>
                <a:lnTo>
                  <a:pt x="4572" y="861060"/>
                </a:lnTo>
                <a:lnTo>
                  <a:pt x="9144" y="861060"/>
                </a:lnTo>
                <a:close/>
              </a:path>
              <a:path w="464819" h="870585">
                <a:moveTo>
                  <a:pt x="458724" y="861060"/>
                </a:moveTo>
                <a:lnTo>
                  <a:pt x="4572" y="861060"/>
                </a:lnTo>
                <a:lnTo>
                  <a:pt x="9144" y="865632"/>
                </a:lnTo>
                <a:lnTo>
                  <a:pt x="9144" y="870204"/>
                </a:lnTo>
                <a:lnTo>
                  <a:pt x="454152" y="870204"/>
                </a:lnTo>
                <a:lnTo>
                  <a:pt x="454152" y="865632"/>
                </a:lnTo>
                <a:lnTo>
                  <a:pt x="458724" y="861060"/>
                </a:lnTo>
                <a:close/>
              </a:path>
              <a:path w="464819" h="870585">
                <a:moveTo>
                  <a:pt x="9144" y="870204"/>
                </a:moveTo>
                <a:lnTo>
                  <a:pt x="9144" y="865632"/>
                </a:lnTo>
                <a:lnTo>
                  <a:pt x="4572" y="861060"/>
                </a:lnTo>
                <a:lnTo>
                  <a:pt x="4572" y="870204"/>
                </a:lnTo>
                <a:lnTo>
                  <a:pt x="9144" y="870204"/>
                </a:lnTo>
                <a:close/>
              </a:path>
              <a:path w="464819" h="870585">
                <a:moveTo>
                  <a:pt x="458724" y="9144"/>
                </a:moveTo>
                <a:lnTo>
                  <a:pt x="454152" y="4572"/>
                </a:lnTo>
                <a:lnTo>
                  <a:pt x="454152" y="9144"/>
                </a:lnTo>
                <a:lnTo>
                  <a:pt x="458724" y="9144"/>
                </a:lnTo>
                <a:close/>
              </a:path>
              <a:path w="464819" h="870585">
                <a:moveTo>
                  <a:pt x="458724" y="861060"/>
                </a:moveTo>
                <a:lnTo>
                  <a:pt x="458724" y="9144"/>
                </a:lnTo>
                <a:lnTo>
                  <a:pt x="454152" y="9144"/>
                </a:lnTo>
                <a:lnTo>
                  <a:pt x="454152" y="861060"/>
                </a:lnTo>
                <a:lnTo>
                  <a:pt x="458724" y="861060"/>
                </a:lnTo>
                <a:close/>
              </a:path>
              <a:path w="464819" h="870585">
                <a:moveTo>
                  <a:pt x="458724" y="870204"/>
                </a:moveTo>
                <a:lnTo>
                  <a:pt x="458724" y="861060"/>
                </a:lnTo>
                <a:lnTo>
                  <a:pt x="454152" y="865632"/>
                </a:lnTo>
                <a:lnTo>
                  <a:pt x="454152" y="870204"/>
                </a:lnTo>
                <a:lnTo>
                  <a:pt x="458724" y="8702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468445" y="4635236"/>
            <a:ext cx="4537262" cy="1112212"/>
          </a:xfrm>
          <a:prstGeom prst="rect">
            <a:avLst/>
          </a:prstGeom>
        </p:spPr>
        <p:txBody>
          <a:bodyPr vert="horz" wrap="square" lIns="0" tIns="3922" rIns="0" bIns="0" rtlCol="0">
            <a:spAutoFit/>
          </a:bodyPr>
          <a:lstStyle/>
          <a:p>
            <a:pPr defTabSz="806867">
              <a:spcBef>
                <a:spcPts val="31"/>
              </a:spcBef>
            </a:pPr>
            <a:endParaRPr sz="1544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49940" defTabSz="806867">
              <a:lnSpc>
                <a:spcPts val="132"/>
              </a:lnSpc>
            </a:pPr>
            <a:r>
              <a:rPr sz="1324" b="1" spc="-13" dirty="0">
                <a:solidFill>
                  <a:srgbClr val="004B93"/>
                </a:solidFill>
                <a:latin typeface="Arial"/>
                <a:cs typeface="Arial"/>
              </a:rPr>
              <a:t>We </a:t>
            </a:r>
            <a:r>
              <a:rPr sz="1324" b="1" dirty="0">
                <a:solidFill>
                  <a:srgbClr val="004B93"/>
                </a:solidFill>
                <a:latin typeface="Arial"/>
                <a:cs typeface="Arial"/>
              </a:rPr>
              <a:t>will </a:t>
            </a:r>
            <a:r>
              <a:rPr sz="1324" b="1" spc="-9" dirty="0">
                <a:solidFill>
                  <a:srgbClr val="004B93"/>
                </a:solidFill>
                <a:latin typeface="Arial"/>
                <a:cs typeface="Arial"/>
              </a:rPr>
              <a:t>improve </a:t>
            </a:r>
            <a:r>
              <a:rPr sz="1324" b="1" spc="-4" dirty="0">
                <a:solidFill>
                  <a:srgbClr val="004B93"/>
                </a:solidFill>
                <a:latin typeface="Arial"/>
                <a:cs typeface="Arial"/>
              </a:rPr>
              <a:t>our </a:t>
            </a:r>
            <a:r>
              <a:rPr sz="1324" b="1" dirty="0">
                <a:solidFill>
                  <a:srgbClr val="004B93"/>
                </a:solidFill>
                <a:latin typeface="Arial"/>
                <a:cs typeface="Arial"/>
              </a:rPr>
              <a:t>capabilities in </a:t>
            </a:r>
            <a:r>
              <a:rPr sz="1324" b="1" spc="4" dirty="0">
                <a:solidFill>
                  <a:srgbClr val="004B93"/>
                </a:solidFill>
                <a:latin typeface="Arial"/>
                <a:cs typeface="Arial"/>
              </a:rPr>
              <a:t>two </a:t>
            </a:r>
            <a:r>
              <a:rPr sz="1324" b="1" dirty="0">
                <a:solidFill>
                  <a:srgbClr val="004B93"/>
                </a:solidFill>
                <a:latin typeface="Arial"/>
                <a:cs typeface="Arial"/>
              </a:rPr>
              <a:t>areas</a:t>
            </a:r>
            <a:r>
              <a:rPr sz="1324" b="1" spc="-110" dirty="0">
                <a:solidFill>
                  <a:srgbClr val="004B93"/>
                </a:solidFill>
                <a:latin typeface="Arial"/>
                <a:cs typeface="Arial"/>
              </a:rPr>
              <a:t> </a:t>
            </a:r>
            <a:r>
              <a:rPr sz="1324" b="1" dirty="0">
                <a:solidFill>
                  <a:srgbClr val="004B93"/>
                </a:solidFill>
                <a:latin typeface="Arial"/>
                <a:cs typeface="Arial"/>
              </a:rPr>
              <a:t>to</a:t>
            </a:r>
            <a:endParaRPr sz="1324" dirty="0">
              <a:solidFill>
                <a:prstClr val="black"/>
              </a:solidFill>
              <a:latin typeface="Arial"/>
              <a:cs typeface="Arial"/>
            </a:endParaRPr>
          </a:p>
          <a:p>
            <a:pPr marL="30818" defTabSz="806867">
              <a:lnSpc>
                <a:spcPts val="3599"/>
              </a:lnSpc>
            </a:pPr>
            <a:r>
              <a:rPr sz="7147" b="1" spc="-6" baseline="-20576" dirty="0">
                <a:solidFill>
                  <a:srgbClr val="004B93"/>
                </a:solidFill>
                <a:latin typeface="Arial"/>
                <a:cs typeface="Arial"/>
              </a:rPr>
              <a:t>4</a:t>
            </a:r>
            <a:r>
              <a:rPr sz="7147" b="1" spc="-1059" baseline="-20576" dirty="0">
                <a:solidFill>
                  <a:srgbClr val="004B93"/>
                </a:solidFill>
                <a:latin typeface="Arial"/>
                <a:cs typeface="Arial"/>
              </a:rPr>
              <a:t> </a:t>
            </a:r>
            <a:r>
              <a:rPr sz="1324" b="1" spc="-4" dirty="0">
                <a:solidFill>
                  <a:srgbClr val="004B93"/>
                </a:solidFill>
                <a:latin typeface="Arial"/>
                <a:cs typeface="Arial"/>
              </a:rPr>
              <a:t>ensure </a:t>
            </a:r>
            <a:r>
              <a:rPr sz="1324" b="1" dirty="0">
                <a:solidFill>
                  <a:srgbClr val="004B93"/>
                </a:solidFill>
                <a:latin typeface="Arial"/>
                <a:cs typeface="Arial"/>
              </a:rPr>
              <a:t>success </a:t>
            </a:r>
            <a:r>
              <a:rPr sz="1324" b="1" spc="-4" dirty="0">
                <a:solidFill>
                  <a:srgbClr val="004B93"/>
                </a:solidFill>
                <a:latin typeface="Arial"/>
                <a:cs typeface="Arial"/>
              </a:rPr>
              <a:t>for students </a:t>
            </a:r>
            <a:r>
              <a:rPr sz="1324" b="1" dirty="0">
                <a:solidFill>
                  <a:srgbClr val="004B93"/>
                </a:solidFill>
                <a:latin typeface="Arial"/>
                <a:cs typeface="Arial"/>
              </a:rPr>
              <a:t>and campuses</a:t>
            </a:r>
            <a:endParaRPr sz="1324" dirty="0">
              <a:solidFill>
                <a:prstClr val="black"/>
              </a:solidFill>
              <a:latin typeface="Arial"/>
              <a:cs typeface="Arial"/>
            </a:endParaRPr>
          </a:p>
          <a:p>
            <a:pPr marL="622520" indent="-170899" defTabSz="806867">
              <a:lnSpc>
                <a:spcPts val="1324"/>
              </a:lnSpc>
              <a:buClr>
                <a:srgbClr val="004B93"/>
              </a:buClr>
              <a:buSzPct val="123333"/>
              <a:buFontTx/>
              <a:buChar char="•"/>
              <a:tabLst>
                <a:tab pos="623080" algn="l"/>
              </a:tabLst>
            </a:pP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Communication </a:t>
            </a:r>
            <a:r>
              <a:rPr sz="1324" spc="-4" dirty="0">
                <a:solidFill>
                  <a:prstClr val="black"/>
                </a:solidFill>
                <a:latin typeface="Arial"/>
                <a:cs typeface="Arial"/>
              </a:rPr>
              <a:t>with SUNY</a:t>
            </a:r>
            <a:r>
              <a:rPr sz="1324" spc="-1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stakeholders</a:t>
            </a:r>
          </a:p>
          <a:p>
            <a:pPr marL="622520" indent="-170899" defTabSz="806867">
              <a:spcBef>
                <a:spcPts val="159"/>
              </a:spcBef>
              <a:buClr>
                <a:srgbClr val="004B93"/>
              </a:buClr>
              <a:buSzPct val="123333"/>
              <a:buFontTx/>
              <a:buChar char="•"/>
              <a:tabLst>
                <a:tab pos="623080" algn="l"/>
              </a:tabLst>
            </a:pP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Monitoring, evaluation, and continuous</a:t>
            </a:r>
            <a:r>
              <a:rPr sz="1324" spc="-6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4" spc="-4" dirty="0">
                <a:solidFill>
                  <a:prstClr val="black"/>
                </a:solidFill>
                <a:latin typeface="Arial"/>
                <a:cs typeface="Arial"/>
              </a:rPr>
              <a:t>improvement</a:t>
            </a:r>
            <a:endParaRPr sz="1324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921611" y="4700419"/>
            <a:ext cx="4341159" cy="0"/>
          </a:xfrm>
          <a:custGeom>
            <a:avLst/>
            <a:gdLst/>
            <a:ahLst/>
            <a:cxnLst/>
            <a:rect l="l" t="t" r="r" b="b"/>
            <a:pathLst>
              <a:path w="4919980">
                <a:moveTo>
                  <a:pt x="0" y="0"/>
                </a:moveTo>
                <a:lnTo>
                  <a:pt x="4919472" y="0"/>
                </a:lnTo>
              </a:path>
            </a:pathLst>
          </a:custGeom>
          <a:ln w="19812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4108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ckground 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17" name="Picture 16" descr="SUNY_NEW_LOGO_W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3" y="5699086"/>
            <a:ext cx="2313447" cy="11282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3953" y="520700"/>
            <a:ext cx="11900589" cy="64877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5067" b="1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9025" y="363284"/>
            <a:ext cx="6921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for SUNY Online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438656" y="1336601"/>
            <a:ext cx="8973312" cy="39563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86388" y="1603937"/>
            <a:ext cx="8373612" cy="34470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I</a:t>
            </a:r>
            <a:r>
              <a:rPr lang="en-US" sz="2800" b="1" dirty="0" smtClean="0"/>
              <a:t>ncrease </a:t>
            </a:r>
            <a:r>
              <a:rPr lang="en-US" sz="2800" b="1" dirty="0" smtClean="0">
                <a:solidFill>
                  <a:srgbClr val="00B050"/>
                </a:solidFill>
              </a:rPr>
              <a:t>exclusively online learners</a:t>
            </a:r>
            <a:r>
              <a:rPr lang="en-US" sz="2800" b="1" dirty="0" smtClean="0"/>
              <a:t>;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/>
              <a:t>Target </a:t>
            </a:r>
            <a:r>
              <a:rPr lang="en-US" sz="2800" b="1" dirty="0" smtClean="0">
                <a:solidFill>
                  <a:srgbClr val="00B050"/>
                </a:solidFill>
              </a:rPr>
              <a:t>non-traditional students</a:t>
            </a:r>
            <a:r>
              <a:rPr lang="en-US" sz="2800" b="1" dirty="0" smtClean="0"/>
              <a:t>, potentially out of state and international;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W</a:t>
            </a:r>
            <a:r>
              <a:rPr lang="en-US" sz="2800" b="1" dirty="0" smtClean="0"/>
              <a:t>ork with partners to </a:t>
            </a:r>
            <a:r>
              <a:rPr lang="en-US" sz="2800" b="1" dirty="0" smtClean="0">
                <a:solidFill>
                  <a:srgbClr val="00B050"/>
                </a:solidFill>
              </a:rPr>
              <a:t>respond efficiently as a system to market opportunities</a:t>
            </a:r>
          </a:p>
          <a:p>
            <a:r>
              <a:rPr lang="en-US" sz="2400" b="1" dirty="0" smtClean="0"/>
              <a:t>Preliminary estimate: increase of exclusively </a:t>
            </a:r>
            <a:r>
              <a:rPr lang="en-US" sz="2400" b="1" dirty="0"/>
              <a:t>online learners by 40,000 over current </a:t>
            </a:r>
            <a:r>
              <a:rPr lang="en-US" sz="2400" b="1" dirty="0" smtClean="0"/>
              <a:t>level</a:t>
            </a:r>
            <a:r>
              <a:rPr lang="en-US" sz="2400" b="1" dirty="0" smtClean="0">
                <a:sym typeface="Wingdings" panose="05000000000000000000" pitchFamily="2" charset="2"/>
              </a:rPr>
              <a:t></a:t>
            </a:r>
            <a:r>
              <a:rPr lang="en-US" sz="2400" b="1" dirty="0" smtClean="0"/>
              <a:t> revenue </a:t>
            </a:r>
            <a:r>
              <a:rPr lang="en-US" sz="2400" b="1" dirty="0"/>
              <a:t>increase </a:t>
            </a:r>
            <a:r>
              <a:rPr lang="en-US" sz="2400" b="1" dirty="0" smtClean="0"/>
              <a:t>of $130M </a:t>
            </a:r>
            <a:r>
              <a:rPr lang="en-US" sz="2400" b="1" dirty="0"/>
              <a:t>per year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33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10657" y="11815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2691" y="351792"/>
            <a:ext cx="74943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for Reaching Scale</a:t>
            </a:r>
            <a:endParaRPr lang="en-US" sz="3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086" y="1209235"/>
            <a:ext cx="11718100" cy="492409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29363" y="3280843"/>
            <a:ext cx="298232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Corporate partners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NYS Fortune 500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Military partnerships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Employee training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International markets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Cross-campus programming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256" y="3296215"/>
            <a:ext cx="289213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More fully online programs in high demand areas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P</a:t>
            </a:r>
            <a:r>
              <a:rPr lang="en-US" sz="2000" b="1" dirty="0" smtClean="0">
                <a:solidFill>
                  <a:srgbClr val="002060"/>
                </a:solidFill>
              </a:rPr>
              <a:t>athways from associate to advanced degrees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Micro-credentials stackable to degrees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95387" y="3296215"/>
            <a:ext cx="283397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New investment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Targeted outreach demand areas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Strategies to capture market share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934114132"/>
              </p:ext>
            </p:extLst>
          </p:nvPr>
        </p:nvGraphicFramePr>
        <p:xfrm>
          <a:off x="393953" y="239252"/>
          <a:ext cx="11310367" cy="4065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925863" y="3282825"/>
            <a:ext cx="298232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Cross-campus support with on-demand courses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Instructional design </a:t>
            </a:r>
            <a:r>
              <a:rPr lang="en-US" sz="2000" b="1" dirty="0">
                <a:solidFill>
                  <a:srgbClr val="002060"/>
                </a:solidFill>
              </a:rPr>
              <a:t>s</a:t>
            </a:r>
            <a:r>
              <a:rPr lang="en-US" sz="2000" b="1" dirty="0" smtClean="0">
                <a:solidFill>
                  <a:srgbClr val="002060"/>
                </a:solidFill>
              </a:rPr>
              <a:t>upport for faculty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Student supports and access to wraparound services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4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ckground 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29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17" name="Picture 16" descr="SUNY_NEW_LOGO_W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3" y="5699086"/>
            <a:ext cx="2313447" cy="11282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3953" y="520700"/>
            <a:ext cx="11900589" cy="64877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5067" b="1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1190" y="247571"/>
            <a:ext cx="9264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Education: Status and Next Steps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6440" y="982410"/>
            <a:ext cx="10450271" cy="4716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47663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/>
              <a:t>Cross-System Working Group completed its analysis in December 2018</a:t>
            </a:r>
          </a:p>
          <a:p>
            <a:pPr marL="804863" lvl="1" indent="-341313">
              <a:spcAft>
                <a:spcPts val="1200"/>
              </a:spcAft>
              <a:buFont typeface="Times New Roman" panose="02020603050405020304" pitchFamily="18" charset="0"/>
              <a:buChar char="-"/>
            </a:pPr>
            <a:r>
              <a:rPr lang="en-US" sz="2000" dirty="0" smtClean="0"/>
              <a:t>Current thinking is for an “Online </a:t>
            </a:r>
            <a:r>
              <a:rPr lang="en-US" sz="2000" dirty="0"/>
              <a:t>SUNY,” operated within System, </a:t>
            </a:r>
            <a:r>
              <a:rPr lang="en-US" sz="2000" dirty="0" smtClean="0"/>
              <a:t>that would</a:t>
            </a:r>
            <a:r>
              <a:rPr lang="en-US" sz="2000" dirty="0"/>
              <a:t>:</a:t>
            </a:r>
          </a:p>
          <a:p>
            <a:pPr marL="1146175" lvl="2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 smtClean="0"/>
              <a:t>Provide </a:t>
            </a:r>
            <a:r>
              <a:rPr lang="en-US" sz="2000" dirty="0"/>
              <a:t>enhanced platform services and marketing portals in a shared service model</a:t>
            </a:r>
          </a:p>
          <a:p>
            <a:pPr marL="1146175" lvl="2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Centrally facilitate new graduate degrees and cross campus partnerships; </a:t>
            </a:r>
          </a:p>
          <a:p>
            <a:pPr marL="1146175" lvl="2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Work with industry to identify gaps in offering to serve workforce development</a:t>
            </a:r>
          </a:p>
          <a:p>
            <a:pPr marL="1146175" lvl="2" indent="-342900">
              <a:spcAft>
                <a:spcPts val="14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Engage </a:t>
            </a:r>
            <a:r>
              <a:rPr lang="en-US" sz="2000" dirty="0" smtClean="0"/>
              <a:t>consultancies </a:t>
            </a:r>
            <a:r>
              <a:rPr lang="en-US" sz="2000" dirty="0"/>
              <a:t>as needed</a:t>
            </a:r>
          </a:p>
          <a:p>
            <a:pPr marL="457200" indent="-34766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/>
              <a:t>Current and very near future activities:</a:t>
            </a:r>
          </a:p>
          <a:p>
            <a:pPr marL="804863" lvl="2" indent="-292100">
              <a:spcAft>
                <a:spcPts val="900"/>
              </a:spcAft>
              <a:buFont typeface="Times New Roman" panose="02020603050405020304" pitchFamily="18" charset="0"/>
              <a:buChar char="-"/>
            </a:pPr>
            <a:r>
              <a:rPr lang="en-US" sz="2000" dirty="0" smtClean="0"/>
              <a:t>Budget development, corresponding timeline, financial modeling</a:t>
            </a:r>
            <a:endParaRPr lang="en-US" sz="2000" dirty="0"/>
          </a:p>
          <a:p>
            <a:pPr marL="804863" lvl="2" indent="-292100">
              <a:spcAft>
                <a:spcPts val="900"/>
              </a:spcAft>
              <a:buFont typeface="Times New Roman" panose="02020603050405020304" pitchFamily="18" charset="0"/>
              <a:buChar char="-"/>
            </a:pPr>
            <a:r>
              <a:rPr lang="en-US" sz="2000" dirty="0" smtClean="0"/>
              <a:t>Focus groups: faculty council/senate, students, student service units</a:t>
            </a:r>
          </a:p>
          <a:p>
            <a:pPr marL="804863" lvl="2" indent="-292100">
              <a:spcAft>
                <a:spcPts val="1400"/>
              </a:spcAft>
              <a:buFont typeface="Times New Roman" panose="02020603050405020304" pitchFamily="18" charset="0"/>
              <a:buChar char="-"/>
            </a:pPr>
            <a:r>
              <a:rPr lang="en-US" sz="2000" dirty="0" smtClean="0"/>
              <a:t>Working with ESD to identify partnerships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3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OLD 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20" y="1823589"/>
            <a:ext cx="8677840" cy="3029763"/>
          </a:xfrm>
          <a:prstGeom prst="rect">
            <a:avLst/>
          </a:prstGeom>
        </p:spPr>
      </p:pic>
      <p:pic>
        <p:nvPicPr>
          <p:cNvPr id="2" name="Picture 1" descr="Background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73934" y="3049473"/>
            <a:ext cx="5867608" cy="21062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09585">
              <a:tabLst>
                <a:tab pos="1979035" algn="l"/>
              </a:tabLst>
              <a:defRPr/>
            </a:pPr>
            <a:r>
              <a:rPr lang="en-US" sz="6600" b="1" baseline="30000" dirty="0" smtClean="0">
                <a:solidFill>
                  <a:prstClr val="white"/>
                </a:solidFill>
                <a:latin typeface="Arial"/>
                <a:cs typeface="Arial"/>
              </a:rPr>
              <a:t>Questions?</a:t>
            </a:r>
            <a:r>
              <a:rPr lang="en-US" sz="8000" b="1" baseline="30000" dirty="0">
                <a:solidFill>
                  <a:prstClr val="white"/>
                </a:solidFill>
                <a:latin typeface="Arial"/>
                <a:cs typeface="Arial"/>
              </a:rPr>
              <a:t/>
            </a:r>
            <a:br>
              <a:rPr lang="en-US" sz="8000" b="1" baseline="30000" dirty="0">
                <a:solidFill>
                  <a:prstClr val="white"/>
                </a:solidFill>
                <a:latin typeface="Arial"/>
                <a:cs typeface="Arial"/>
              </a:rPr>
            </a:br>
            <a:endParaRPr lang="en-US" sz="4267" b="1" baseline="300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pic>
        <p:nvPicPr>
          <p:cNvPr id="3" name="Picture 2" descr="SUNY_NEW_LOGO_W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779" y="2650848"/>
            <a:ext cx="3890551" cy="189730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3953" y="520700"/>
            <a:ext cx="11900589" cy="64877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5067" b="1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2524" y="1714594"/>
            <a:ext cx="68052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Appendix:  Fall 2018 enrollment and completion data</a:t>
            </a:r>
            <a:br>
              <a:rPr lang="en-US" sz="3600" b="1" dirty="0" smtClean="0"/>
            </a:br>
            <a:endParaRPr lang="en-US" sz="1600" b="1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9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627013"/>
              </p:ext>
            </p:extLst>
          </p:nvPr>
        </p:nvGraphicFramePr>
        <p:xfrm>
          <a:off x="732959" y="313979"/>
          <a:ext cx="10520005" cy="6204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714255" y="2185302"/>
            <a:ext cx="2445745" cy="12311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b="1" dirty="0" smtClean="0"/>
              <a:t>10 Year Change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State-Ops: + 5,650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CCs: - 21,122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13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ckground 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5" y="-18521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17" name="Picture 16" descr="SUNY_NEW_LOGO_W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3" y="5699086"/>
            <a:ext cx="2313447" cy="11282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3953" y="520700"/>
            <a:ext cx="11900589" cy="64877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5067" b="1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3550" y="264293"/>
            <a:ext cx="6955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Education: Background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0668" y="1062923"/>
            <a:ext cx="11206363" cy="4975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“</a:t>
            </a:r>
            <a:r>
              <a:rPr lang="en-US" sz="2400" dirty="0"/>
              <a:t>Open </a:t>
            </a:r>
            <a:r>
              <a:rPr lang="en-US" sz="2400" dirty="0" smtClean="0"/>
              <a:t>SUNY” launched in 2014 as a </a:t>
            </a:r>
            <a:r>
              <a:rPr lang="en-US" sz="2400" dirty="0"/>
              <a:t>system-level strategy for leveraging </a:t>
            </a:r>
            <a:r>
              <a:rPr lang="en-US" sz="2400" dirty="0" smtClean="0"/>
              <a:t>existing online </a:t>
            </a:r>
            <a:r>
              <a:rPr lang="en-US" sz="2400" dirty="0"/>
              <a:t>learning </a:t>
            </a:r>
            <a:r>
              <a:rPr lang="en-US" sz="2400" dirty="0" smtClean="0"/>
              <a:t>to </a:t>
            </a:r>
            <a:r>
              <a:rPr lang="en-US" sz="2400" dirty="0"/>
              <a:t>increase enrollments and improve </a:t>
            </a:r>
            <a:r>
              <a:rPr lang="en-US" sz="2400" dirty="0" smtClean="0"/>
              <a:t>completion 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SUNY </a:t>
            </a:r>
            <a:r>
              <a:rPr lang="en-US" sz="2400" dirty="0"/>
              <a:t>offers </a:t>
            </a:r>
            <a:r>
              <a:rPr lang="en-US" sz="2400" dirty="0" smtClean="0"/>
              <a:t>800+ </a:t>
            </a:r>
            <a:r>
              <a:rPr lang="en-US" sz="2400" dirty="0"/>
              <a:t>online-enabled degree and certificate programs with approximately 22,000 course </a:t>
            </a:r>
            <a:r>
              <a:rPr lang="en-US" sz="2400" dirty="0" smtClean="0"/>
              <a:t>sections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Despite these successes, our impact has been limited by a </a:t>
            </a:r>
            <a:r>
              <a:rPr lang="en-US" sz="2400" b="1" dirty="0">
                <a:solidFill>
                  <a:srgbClr val="FF0000"/>
                </a:solidFill>
              </a:rPr>
              <a:t>lack of </a:t>
            </a:r>
            <a:r>
              <a:rPr lang="en-US" sz="2400" b="1" dirty="0" smtClean="0">
                <a:solidFill>
                  <a:srgbClr val="FF0000"/>
                </a:solidFill>
              </a:rPr>
              <a:t>scale</a:t>
            </a:r>
          </a:p>
          <a:p>
            <a:pPr marL="682625" indent="-342900"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en-US" sz="2400" dirty="0" smtClean="0"/>
              <a:t>In 2017/18, </a:t>
            </a:r>
            <a:r>
              <a:rPr lang="en-US" sz="2400" dirty="0"/>
              <a:t>SUNY enrolled approximately </a:t>
            </a:r>
            <a:r>
              <a:rPr lang="en-US" sz="2400" dirty="0" smtClean="0"/>
              <a:t>183,000 (42% </a:t>
            </a:r>
            <a:r>
              <a:rPr lang="en-US" sz="2400" dirty="0"/>
              <a:t>of its </a:t>
            </a:r>
            <a:r>
              <a:rPr lang="en-US" sz="2400" dirty="0" smtClean="0"/>
              <a:t>students) </a:t>
            </a:r>
            <a:br>
              <a:rPr lang="en-US" sz="2400" dirty="0" smtClean="0"/>
            </a:br>
            <a:r>
              <a:rPr lang="en-US" sz="2400" dirty="0" smtClean="0"/>
              <a:t>in </a:t>
            </a:r>
            <a:r>
              <a:rPr lang="en-US" sz="2400" dirty="0"/>
              <a:t>one or more online </a:t>
            </a:r>
            <a:r>
              <a:rPr lang="en-US" sz="2400" dirty="0" smtClean="0"/>
              <a:t>classes</a:t>
            </a:r>
          </a:p>
          <a:p>
            <a:pPr marL="682625" indent="-342900">
              <a:spcAft>
                <a:spcPts val="1200"/>
              </a:spcAft>
              <a:buFont typeface="Times New Roman" panose="02020603050405020304" pitchFamily="18" charset="0"/>
              <a:buChar char="-"/>
            </a:pPr>
            <a:r>
              <a:rPr lang="en-US" sz="2400" dirty="0" smtClean="0"/>
              <a:t>Only </a:t>
            </a:r>
            <a:r>
              <a:rPr lang="en-US" sz="2400" dirty="0"/>
              <a:t>about 26,000 </a:t>
            </a:r>
            <a:r>
              <a:rPr lang="en-US" sz="2400" dirty="0" smtClean="0"/>
              <a:t>students (6%) </a:t>
            </a:r>
            <a:r>
              <a:rPr lang="en-US" sz="2400" dirty="0"/>
              <a:t>are </a:t>
            </a:r>
            <a:r>
              <a:rPr lang="en-US" sz="2400" dirty="0" smtClean="0"/>
              <a:t>exclusively </a:t>
            </a:r>
            <a:r>
              <a:rPr lang="en-US" sz="2400" dirty="0"/>
              <a:t>online </a:t>
            </a:r>
            <a:r>
              <a:rPr lang="en-US" sz="2400" dirty="0" smtClean="0"/>
              <a:t>learners</a:t>
            </a:r>
            <a:endParaRPr lang="en-US" sz="2400" dirty="0"/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A true individualized learning agenda must aggressively address the small number </a:t>
            </a:r>
            <a:r>
              <a:rPr lang="en-US" sz="2400" b="1" dirty="0" smtClean="0">
                <a:solidFill>
                  <a:prstClr val="black"/>
                </a:solidFill>
              </a:rPr>
              <a:t/>
            </a:r>
            <a:br>
              <a:rPr lang="en-US" sz="2400" b="1" dirty="0" smtClean="0">
                <a:solidFill>
                  <a:prstClr val="black"/>
                </a:solidFill>
              </a:rPr>
            </a:br>
            <a:r>
              <a:rPr lang="en-US" sz="2400" b="1" dirty="0" smtClean="0">
                <a:solidFill>
                  <a:prstClr val="black"/>
                </a:solidFill>
              </a:rPr>
              <a:t>of </a:t>
            </a:r>
            <a:r>
              <a:rPr lang="en-US" sz="2400" b="1" dirty="0">
                <a:solidFill>
                  <a:prstClr val="black"/>
                </a:solidFill>
              </a:rPr>
              <a:t>learners </a:t>
            </a:r>
            <a:r>
              <a:rPr lang="en-US" sz="2400" b="1" dirty="0" smtClean="0">
                <a:solidFill>
                  <a:prstClr val="black"/>
                </a:solidFill>
              </a:rPr>
              <a:t>fully engaging </a:t>
            </a:r>
            <a:r>
              <a:rPr lang="en-US" sz="2400" b="1" dirty="0">
                <a:solidFill>
                  <a:prstClr val="black"/>
                </a:solidFill>
              </a:rPr>
              <a:t>us in </a:t>
            </a:r>
            <a:r>
              <a:rPr lang="en-US" sz="2400" b="1" dirty="0" smtClean="0">
                <a:solidFill>
                  <a:prstClr val="black"/>
                </a:solidFill>
              </a:rPr>
              <a:t>the flexible manner online provides</a:t>
            </a:r>
            <a:endParaRPr lang="en-US" sz="2400" b="1" dirty="0">
              <a:solidFill>
                <a:srgbClr val="FF0000"/>
              </a:solidFill>
            </a:endParaRPr>
          </a:p>
          <a:p>
            <a:pPr marL="682625" indent="-342900">
              <a:spcAft>
                <a:spcPts val="1400"/>
              </a:spcAft>
              <a:buFont typeface="Times New Roman" panose="02020603050405020304" pitchFamily="18" charset="0"/>
              <a:buChar char="-"/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1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1017037" y="326571"/>
          <a:ext cx="10151706" cy="5999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3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7198314"/>
              </p:ext>
            </p:extLst>
          </p:nvPr>
        </p:nvGraphicFramePr>
        <p:xfrm>
          <a:off x="3061474" y="33295"/>
          <a:ext cx="5894438" cy="6688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0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426823"/>
              </p:ext>
            </p:extLst>
          </p:nvPr>
        </p:nvGraphicFramePr>
        <p:xfrm>
          <a:off x="3136901" y="33295"/>
          <a:ext cx="5905317" cy="6688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1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1073021" y="270588"/>
          <a:ext cx="10002418" cy="6176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3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50013"/>
            <a:ext cx="2743200" cy="365125"/>
          </a:xfrm>
        </p:spPr>
        <p:txBody>
          <a:bodyPr/>
          <a:lstStyle/>
          <a:p>
            <a:pPr>
              <a:defRPr/>
            </a:pPr>
            <a:fld id="{32D074F6-9239-4D72-BC25-85D8E1F372D1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1069284" y="342002"/>
          <a:ext cx="10043475" cy="6108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1206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50013"/>
            <a:ext cx="2743200" cy="365125"/>
          </a:xfrm>
        </p:spPr>
        <p:txBody>
          <a:bodyPr/>
          <a:lstStyle/>
          <a:p>
            <a:pPr>
              <a:defRPr/>
            </a:pPr>
            <a:fld id="{32D074F6-9239-4D72-BC25-85D8E1F372D1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1156251" y="417443"/>
          <a:ext cx="9349409" cy="5923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707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ckground 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17" name="Picture 16" descr="SUNY_NEW_LOGO_W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3" y="5699086"/>
            <a:ext cx="2313447" cy="11282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3953" y="520700"/>
            <a:ext cx="11900589" cy="64877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5067" b="1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2862" y="252880"/>
            <a:ext cx="9443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Education RFI and Review Process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2862" y="1018428"/>
            <a:ext cx="11019538" cy="5411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Established a working group with constituents across SUNY in Fall 2018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Released an RFI: 25 vendor responses; 13 brought in for briefings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All day working group workshop Dec 7 had three major themes:</a:t>
            </a:r>
          </a:p>
          <a:p>
            <a:pPr marL="800100" lvl="1" indent="-342900">
              <a:spcAft>
                <a:spcPts val="1200"/>
              </a:spcAft>
              <a:buFont typeface="Times New Roman" panose="02020603050405020304" pitchFamily="18" charset="0"/>
              <a:buChar char="-"/>
            </a:pPr>
            <a:r>
              <a:rPr lang="en-US" sz="2400" dirty="0" smtClean="0"/>
              <a:t>Look at some benchmark data (summarized next)</a:t>
            </a:r>
          </a:p>
          <a:p>
            <a:pPr marL="800100" lvl="1" indent="-342900">
              <a:spcAft>
                <a:spcPts val="1200"/>
              </a:spcAft>
              <a:buFont typeface="Times New Roman" panose="02020603050405020304" pitchFamily="18" charset="0"/>
              <a:buChar char="-"/>
            </a:pPr>
            <a:r>
              <a:rPr lang="en-US" sz="2400" dirty="0" smtClean="0"/>
              <a:t>Shared experiences from online across the system</a:t>
            </a:r>
          </a:p>
          <a:p>
            <a:pPr marL="800100" lvl="1" indent="-342900">
              <a:spcAft>
                <a:spcPts val="1200"/>
              </a:spcAft>
              <a:buFont typeface="Times New Roman" panose="02020603050405020304" pitchFamily="18" charset="0"/>
              <a:buChar char="-"/>
            </a:pPr>
            <a:r>
              <a:rPr lang="en-US" sz="2400" dirty="0" smtClean="0"/>
              <a:t>Evaluation of three organizational approaches arising from vendor engagement:</a:t>
            </a:r>
            <a:endParaRPr lang="en-US" sz="2400" dirty="0"/>
          </a:p>
          <a:p>
            <a:pPr marL="1146175" lvl="2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smtClean="0"/>
              <a:t>Outsource the entire operation to an Online Project Manager (OPM)</a:t>
            </a:r>
            <a:endParaRPr lang="en-US" sz="2400" dirty="0"/>
          </a:p>
          <a:p>
            <a:pPr marL="1146175" lvl="2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smtClean="0"/>
              <a:t>Run the new online through one campus</a:t>
            </a:r>
            <a:endParaRPr lang="en-US" sz="2400" dirty="0"/>
          </a:p>
          <a:p>
            <a:pPr marL="1146175" lvl="2" indent="-342900">
              <a:spcAft>
                <a:spcPts val="1400"/>
              </a:spcAft>
              <a:buFont typeface="Wingdings" panose="05000000000000000000" pitchFamily="2" charset="2"/>
              <a:buChar char="Ø"/>
            </a:pPr>
            <a:r>
              <a:rPr lang="en-US" sz="2400" dirty="0" smtClean="0"/>
              <a:t>Operate this expansion through SUNY Administration</a:t>
            </a:r>
          </a:p>
          <a:p>
            <a:pPr>
              <a:spcAft>
                <a:spcPts val="1400"/>
              </a:spcAft>
            </a:pP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8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ckground 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17" name="Picture 16" descr="SUNY_NEW_LOGO_W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3" y="5699086"/>
            <a:ext cx="2313447" cy="11282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3953" y="520700"/>
            <a:ext cx="11900589" cy="64877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9035" algn="l"/>
              </a:tabLst>
              <a:defRPr/>
            </a:pPr>
            <a:endParaRPr kumimoji="0" lang="en-US" sz="5067" b="1" i="0" u="none" strike="noStrike" kern="1200" cap="none" spc="0" normalizeH="0" baseline="30000" noProof="0" dirty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5579" y="260121"/>
            <a:ext cx="7622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 Online Education Examples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5579" y="1166802"/>
            <a:ext cx="111208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Southern New Hampshire University, with a total on-campus enrollment of 6,405 students, has </a:t>
            </a:r>
            <a:r>
              <a:rPr lang="en-US" sz="2400" dirty="0" smtClean="0"/>
              <a:t>100,000+ </a:t>
            </a:r>
            <a:r>
              <a:rPr lang="en-US" sz="2400" dirty="0"/>
              <a:t>exclusively online students generating </a:t>
            </a:r>
            <a:r>
              <a:rPr lang="en-US" sz="2400" dirty="0" smtClean="0"/>
              <a:t>over </a:t>
            </a:r>
            <a:r>
              <a:rPr lang="en-US" sz="2400" dirty="0"/>
              <a:t>$1 billion </a:t>
            </a:r>
            <a:r>
              <a:rPr lang="en-US" sz="2400" dirty="0" smtClean="0"/>
              <a:t>annually  </a:t>
            </a:r>
            <a:endParaRPr lang="en-US" sz="2400" dirty="0"/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California Community College system </a:t>
            </a:r>
            <a:r>
              <a:rPr lang="en-US" sz="2400" dirty="0" smtClean="0"/>
              <a:t>received </a:t>
            </a:r>
            <a:r>
              <a:rPr lang="en-US" sz="2400" dirty="0"/>
              <a:t>$100 million </a:t>
            </a:r>
            <a:r>
              <a:rPr lang="en-US" sz="2400" dirty="0" smtClean="0"/>
              <a:t>to </a:t>
            </a:r>
            <a:r>
              <a:rPr lang="en-US" sz="2400" dirty="0"/>
              <a:t>create an entirely online community college, </a:t>
            </a:r>
            <a:r>
              <a:rPr lang="en-US" sz="2400" dirty="0" smtClean="0"/>
              <a:t>with </a:t>
            </a:r>
            <a:r>
              <a:rPr lang="en-US" sz="2400" dirty="0"/>
              <a:t>an additional $20 million </a:t>
            </a:r>
            <a:r>
              <a:rPr lang="en-US" sz="2400" dirty="0" smtClean="0"/>
              <a:t>planned annually for </a:t>
            </a:r>
            <a:r>
              <a:rPr lang="en-US" sz="2400" dirty="0"/>
              <a:t>7 </a:t>
            </a:r>
            <a:r>
              <a:rPr lang="en-US" sz="2400" dirty="0" smtClean="0"/>
              <a:t>years  </a:t>
            </a:r>
            <a:endParaRPr lang="en-US" sz="2400" dirty="0"/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University of Massachusetts system </a:t>
            </a:r>
            <a:r>
              <a:rPr lang="en-US" sz="2400" dirty="0" smtClean="0"/>
              <a:t>made </a:t>
            </a:r>
            <a:r>
              <a:rPr lang="en-US" sz="2400" dirty="0"/>
              <a:t>$104 million in 2017 from approximately 30,000 exclusively online </a:t>
            </a:r>
            <a:r>
              <a:rPr lang="en-US" sz="2400" dirty="0" smtClean="0"/>
              <a:t>students 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projects </a:t>
            </a:r>
            <a:r>
              <a:rPr lang="en-US" sz="2400" dirty="0"/>
              <a:t>revenue growing to $400 million, with most of the growth coming from out-of-state </a:t>
            </a:r>
            <a:r>
              <a:rPr lang="en-US" sz="2400" dirty="0" smtClean="0"/>
              <a:t>students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6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5" y="-395"/>
            <a:ext cx="12192705" cy="685839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265920" y="6217920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2C2C6-8DCD-1142-B89F-4C5A1BF6A314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2869" y="79603"/>
            <a:ext cx="10914231" cy="5311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Specific Institution “Case Study”: Southern New Hampshire University</a:t>
            </a:r>
          </a:p>
        </p:txBody>
      </p:sp>
      <p:graphicFrame>
        <p:nvGraphicFramePr>
          <p:cNvPr id="10" name="Chart 9"/>
          <p:cNvGraphicFramePr>
            <a:graphicFrameLocks noGrp="1"/>
          </p:cNvGraphicFramePr>
          <p:nvPr>
            <p:extLst/>
          </p:nvPr>
        </p:nvGraphicFramePr>
        <p:xfrm>
          <a:off x="172869" y="671156"/>
          <a:ext cx="115824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1717282" y="6266148"/>
            <a:ext cx="8485632" cy="5486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Framework for Success Included: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Focusing on Students, Exploring New Tools, and Revising the Administration</a:t>
            </a:r>
          </a:p>
        </p:txBody>
      </p:sp>
      <p:pic>
        <p:nvPicPr>
          <p:cNvPr id="7" name="Picture 6" descr="SUNY_NEW_LOGO_W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920" y="6158888"/>
            <a:ext cx="1246090" cy="60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1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 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841247" y="926589"/>
            <a:ext cx="10753344" cy="553288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129097"/>
              </p:ext>
            </p:extLst>
          </p:nvPr>
        </p:nvGraphicFramePr>
        <p:xfrm>
          <a:off x="963167" y="1007316"/>
          <a:ext cx="10509505" cy="4843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/>
          <p:cNvSpPr/>
          <p:nvPr/>
        </p:nvSpPr>
        <p:spPr>
          <a:xfrm>
            <a:off x="566281" y="146225"/>
            <a:ext cx="110594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Ranking of States by Exclusively Online Students</a:t>
            </a:r>
            <a:endParaRPr lang="en-US" sz="3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3167" y="6080831"/>
            <a:ext cx="83393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400" dirty="0"/>
              <a:t>Source: IPEDS Data Center    Note: National data excludes protectorates. SUNY data excludes statutory colleges.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C2C6-8DCD-1142-B89F-4C5A1BF6A31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6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05"/>
          <a:stretch/>
        </p:blipFill>
        <p:spPr>
          <a:xfrm>
            <a:off x="1" y="0"/>
            <a:ext cx="1662545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00463" y="182247"/>
            <a:ext cx="11963400" cy="58525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Scenario: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SUNY Increases Enrollment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NYS to Match Median Top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Ten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51025" y="919202"/>
            <a:ext cx="8050073" cy="13076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Median Top Ten Exclusively Online Enrollment = 126,052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is 38,536 more than Fall 2017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NYS Levels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 less than 10% of total SUNY Enrollment.</a:t>
            </a:r>
          </a:p>
        </p:txBody>
      </p:sp>
      <p:cxnSp>
        <p:nvCxnSpPr>
          <p:cNvPr id="15" name="Elbow Connector 14"/>
          <p:cNvCxnSpPr/>
          <p:nvPr/>
        </p:nvCxnSpPr>
        <p:spPr>
          <a:xfrm rot="16200000" flipH="1">
            <a:off x="2596479" y="2182940"/>
            <a:ext cx="497439" cy="585220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3137809" y="2378528"/>
            <a:ext cx="6772275" cy="94890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38,536 </a:t>
            </a:r>
            <a:r>
              <a:rPr kumimoji="0" lang="en-US" sz="2133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Additional Students Across SUNY 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Generates Approximately </a:t>
            </a:r>
            <a:r>
              <a:rPr kumimoji="0" lang="en-US" sz="2133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$166.9M 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Additional Revenue</a:t>
            </a:r>
          </a:p>
        </p:txBody>
      </p:sp>
      <p:cxnSp>
        <p:nvCxnSpPr>
          <p:cNvPr id="19" name="Elbow Connector 18"/>
          <p:cNvCxnSpPr/>
          <p:nvPr/>
        </p:nvCxnSpPr>
        <p:spPr>
          <a:xfrm rot="16200000" flipH="1">
            <a:off x="4234732" y="3309192"/>
            <a:ext cx="497439" cy="585220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426686" y="4506669"/>
          <a:ext cx="10075094" cy="21302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73442">
                  <a:extLst>
                    <a:ext uri="{9D8B030D-6E8A-4147-A177-3AD203B41FA5}">
                      <a16:colId xmlns:a16="http://schemas.microsoft.com/office/drawing/2014/main" val="1252883508"/>
                    </a:ext>
                  </a:extLst>
                </a:gridCol>
                <a:gridCol w="1857648">
                  <a:extLst>
                    <a:ext uri="{9D8B030D-6E8A-4147-A177-3AD203B41FA5}">
                      <a16:colId xmlns:a16="http://schemas.microsoft.com/office/drawing/2014/main" val="1278905113"/>
                    </a:ext>
                  </a:extLst>
                </a:gridCol>
                <a:gridCol w="2114231">
                  <a:extLst>
                    <a:ext uri="{9D8B030D-6E8A-4147-A177-3AD203B41FA5}">
                      <a16:colId xmlns:a16="http://schemas.microsoft.com/office/drawing/2014/main" val="2437991769"/>
                    </a:ext>
                  </a:extLst>
                </a:gridCol>
                <a:gridCol w="1614754">
                  <a:extLst>
                    <a:ext uri="{9D8B030D-6E8A-4147-A177-3AD203B41FA5}">
                      <a16:colId xmlns:a16="http://schemas.microsoft.com/office/drawing/2014/main" val="3727539960"/>
                    </a:ext>
                  </a:extLst>
                </a:gridCol>
                <a:gridCol w="2015019">
                  <a:extLst>
                    <a:ext uri="{9D8B030D-6E8A-4147-A177-3AD203B41FA5}">
                      <a16:colId xmlns:a16="http://schemas.microsoft.com/office/drawing/2014/main" val="331133605"/>
                    </a:ext>
                  </a:extLst>
                </a:gridCol>
              </a:tblGrid>
              <a:tr h="426049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u="none" dirty="0" smtClean="0"/>
                        <a:t>Enrollment</a:t>
                      </a:r>
                      <a:endParaRPr lang="en-US" sz="1600" b="1" u="none" dirty="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u="none" dirty="0" smtClean="0"/>
                        <a:t>Revenue</a:t>
                      </a:r>
                      <a:endParaRPr lang="en-US" sz="1600" b="1" u="none" dirty="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39808"/>
                  </a:ext>
                </a:extLst>
              </a:tr>
              <a:tr h="426049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Base</a:t>
                      </a:r>
                      <a:endParaRPr lang="en-US" sz="1600" b="1" dirty="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 smtClean="0"/>
                        <a:t>Change</a:t>
                      </a:r>
                      <a:endParaRPr lang="en-US" sz="1600" b="1" i="1" dirty="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Base</a:t>
                      </a:r>
                      <a:endParaRPr lang="en-US" sz="1600" b="1" dirty="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 smtClean="0"/>
                        <a:t>Change</a:t>
                      </a:r>
                      <a:endParaRPr lang="en-US" sz="1600" b="1" i="1" dirty="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547813"/>
                  </a:ext>
                </a:extLst>
              </a:tr>
              <a:tr h="426049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State-operated</a:t>
                      </a:r>
                      <a:endParaRPr lang="en-US" sz="1600" b="1" dirty="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14,289</a:t>
                      </a:r>
                      <a:endParaRPr lang="en-US" sz="1600" dirty="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1" dirty="0" smtClean="0"/>
                        <a:t>+20,982</a:t>
                      </a:r>
                      <a:endParaRPr lang="en-US" sz="1600" b="1" i="1" dirty="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$82.8M</a:t>
                      </a:r>
                      <a:endParaRPr lang="en-US" sz="1600" dirty="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1" dirty="0" smtClean="0"/>
                        <a:t>+$97.3M</a:t>
                      </a:r>
                      <a:endParaRPr lang="en-US" sz="1600" b="1" i="1" dirty="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340907"/>
                  </a:ext>
                </a:extLst>
              </a:tr>
              <a:tr h="426049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Community Colleges</a:t>
                      </a:r>
                      <a:endParaRPr lang="en-US" sz="1600" b="1" dirty="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11,955</a:t>
                      </a:r>
                      <a:endParaRPr lang="en-US" sz="1600" dirty="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1" dirty="0" smtClean="0"/>
                        <a:t>+17,554</a:t>
                      </a:r>
                      <a:endParaRPr lang="en-US" sz="1600" b="1" i="1" dirty="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30.9M</a:t>
                      </a:r>
                      <a:endParaRPr lang="en-US" sz="1600" dirty="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1" dirty="0" smtClean="0"/>
                        <a:t>+36.1M</a:t>
                      </a:r>
                      <a:endParaRPr lang="en-US" sz="1600" b="1" i="1" dirty="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166382"/>
                  </a:ext>
                </a:extLst>
              </a:tr>
              <a:tr h="426049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Total</a:t>
                      </a:r>
                      <a:endParaRPr lang="en-US" sz="1600" b="1" dirty="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26,244</a:t>
                      </a:r>
                      <a:endParaRPr lang="en-US" sz="1600" b="1" dirty="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1" dirty="0" smtClean="0"/>
                        <a:t>+38,536</a:t>
                      </a:r>
                      <a:endParaRPr lang="en-US" sz="1600" b="1" i="1" dirty="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$113.7M</a:t>
                      </a:r>
                      <a:endParaRPr lang="en-US" sz="1600" b="1" dirty="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1" dirty="0" smtClean="0"/>
                        <a:t>+$133.6M</a:t>
                      </a:r>
                      <a:endParaRPr lang="en-US" sz="1600" b="1" i="1" dirty="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553841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565" y="5978324"/>
            <a:ext cx="1359155" cy="65859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4776062" y="3450211"/>
            <a:ext cx="6672246" cy="94836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20% 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revenue </a:t>
            </a:r>
            <a:r>
              <a:rPr kumimoji="0" lang="en-US" sz="2133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reinvested, This creates </a:t>
            </a:r>
            <a:r>
              <a:rPr kumimoji="0" lang="en-US" sz="2133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$133.6M 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additional revenue, or </a:t>
            </a:r>
            <a:r>
              <a:rPr kumimoji="0" lang="en-US" sz="2133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117.5 percent </a:t>
            </a:r>
            <a:r>
              <a:rPr kumimoji="0" lang="en-US" sz="2133" b="1" i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</a:t>
            </a:r>
            <a:endParaRPr kumimoji="0" lang="en-US" sz="21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96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607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7520" y="1163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60435" y="403168"/>
            <a:ext cx="9684326" cy="1521228"/>
          </a:xfrm>
          <a:prstGeom prst="rect">
            <a:avLst/>
          </a:prstGeom>
          <a:effectLst>
            <a:innerShdw blurRad="63500" dist="63500" dir="13500000">
              <a:srgbClr val="44546A">
                <a:alpha val="28000"/>
              </a:srgbClr>
            </a:innerShdw>
          </a:effectLst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68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Opportunities for Reaching Scale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5918662"/>
            <a:ext cx="12192000" cy="939338"/>
          </a:xfrm>
          <a:prstGeom prst="rect">
            <a:avLst/>
          </a:prstGeom>
          <a:solidFill>
            <a:srgbClr val="0D346D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529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SUNY_NEW_LOGO_W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353" y="5670177"/>
            <a:ext cx="2221992" cy="10836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52255" y="1306418"/>
            <a:ext cx="952472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Guild - 10k students next year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Corporate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Partners from SEFCU to Amazon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NY Fortune 500 Companies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Military Education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Agreements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NYS Employee Training 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International Markets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0895"/>
            <a:ext cx="2452255" cy="2917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91" b="8351"/>
          <a:stretch/>
        </p:blipFill>
        <p:spPr>
          <a:xfrm>
            <a:off x="1" y="-2729"/>
            <a:ext cx="1679170" cy="5910349"/>
          </a:xfrm>
          <a:prstGeom prst="rect">
            <a:avLst/>
          </a:prstGeom>
        </p:spPr>
      </p:pic>
      <p:pic>
        <p:nvPicPr>
          <p:cNvPr id="16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82"/>
          <a:stretch/>
        </p:blipFill>
        <p:spPr bwMode="auto">
          <a:xfrm>
            <a:off x="0" y="5910348"/>
            <a:ext cx="12192000" cy="9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SUNY_NEW_LOGO_W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725" y="5991829"/>
            <a:ext cx="1551882" cy="75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9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1876" y="403406"/>
            <a:ext cx="290456" cy="6051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33146" y="1042141"/>
            <a:ext cx="258296" cy="317687"/>
          </a:xfrm>
          <a:custGeom>
            <a:avLst/>
            <a:gdLst/>
            <a:ahLst/>
            <a:cxnLst/>
            <a:rect l="l" t="t" r="r" b="b"/>
            <a:pathLst>
              <a:path w="292734" h="360044">
                <a:moveTo>
                  <a:pt x="292608" y="0"/>
                </a:moveTo>
                <a:lnTo>
                  <a:pt x="0" y="213360"/>
                </a:lnTo>
                <a:lnTo>
                  <a:pt x="246888" y="359670"/>
                </a:lnTo>
                <a:lnTo>
                  <a:pt x="292608" y="0"/>
                </a:lnTo>
                <a:close/>
              </a:path>
            </a:pathLst>
          </a:custGeom>
          <a:solidFill>
            <a:srgbClr val="002445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99398" y="1292257"/>
            <a:ext cx="7605993" cy="4331634"/>
          </a:xfrm>
          <a:custGeom>
            <a:avLst/>
            <a:gdLst/>
            <a:ahLst/>
            <a:cxnLst/>
            <a:rect l="l" t="t" r="r" b="b"/>
            <a:pathLst>
              <a:path w="8620125" h="4909185">
                <a:moveTo>
                  <a:pt x="8619750" y="9143"/>
                </a:moveTo>
                <a:lnTo>
                  <a:pt x="8619750" y="4572"/>
                </a:lnTo>
                <a:lnTo>
                  <a:pt x="8616702" y="0"/>
                </a:lnTo>
                <a:lnTo>
                  <a:pt x="4572" y="0"/>
                </a:lnTo>
                <a:lnTo>
                  <a:pt x="0" y="4572"/>
                </a:lnTo>
                <a:lnTo>
                  <a:pt x="0" y="9144"/>
                </a:lnTo>
                <a:lnTo>
                  <a:pt x="9143" y="14341"/>
                </a:lnTo>
                <a:lnTo>
                  <a:pt x="9143" y="9143"/>
                </a:lnTo>
                <a:lnTo>
                  <a:pt x="8619750" y="9143"/>
                </a:lnTo>
                <a:close/>
              </a:path>
              <a:path w="8620125" h="4909185">
                <a:moveTo>
                  <a:pt x="8610605" y="4908809"/>
                </a:moveTo>
                <a:lnTo>
                  <a:pt x="8610605" y="4903611"/>
                </a:lnTo>
                <a:lnTo>
                  <a:pt x="9143" y="14341"/>
                </a:lnTo>
                <a:lnTo>
                  <a:pt x="9143" y="4908809"/>
                </a:lnTo>
                <a:lnTo>
                  <a:pt x="8610605" y="4908809"/>
                </a:lnTo>
                <a:close/>
              </a:path>
              <a:path w="8620125" h="4909185">
                <a:moveTo>
                  <a:pt x="8619750" y="4908809"/>
                </a:moveTo>
                <a:lnTo>
                  <a:pt x="8619750" y="9143"/>
                </a:lnTo>
                <a:lnTo>
                  <a:pt x="8610605" y="9143"/>
                </a:lnTo>
                <a:lnTo>
                  <a:pt x="8610605" y="18288"/>
                </a:lnTo>
                <a:lnTo>
                  <a:pt x="8610606" y="4903612"/>
                </a:lnTo>
                <a:lnTo>
                  <a:pt x="8619750" y="4908809"/>
                </a:lnTo>
                <a:close/>
              </a:path>
            </a:pathLst>
          </a:custGeom>
          <a:solidFill>
            <a:srgbClr val="B1D5E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07466" y="1300325"/>
            <a:ext cx="7589744" cy="4323229"/>
          </a:xfrm>
          <a:custGeom>
            <a:avLst/>
            <a:gdLst/>
            <a:ahLst/>
            <a:cxnLst/>
            <a:rect l="l" t="t" r="r" b="b"/>
            <a:pathLst>
              <a:path w="8601710" h="4899660">
                <a:moveTo>
                  <a:pt x="0" y="0"/>
                </a:moveTo>
                <a:lnTo>
                  <a:pt x="0" y="4899660"/>
                </a:lnTo>
                <a:lnTo>
                  <a:pt x="8601456" y="4899660"/>
                </a:lnTo>
                <a:lnTo>
                  <a:pt x="860145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99398" y="1292257"/>
            <a:ext cx="7605993" cy="4339478"/>
          </a:xfrm>
          <a:custGeom>
            <a:avLst/>
            <a:gdLst/>
            <a:ahLst/>
            <a:cxnLst/>
            <a:rect l="l" t="t" r="r" b="b"/>
            <a:pathLst>
              <a:path w="8620125" h="4918075">
                <a:moveTo>
                  <a:pt x="8619750" y="4913382"/>
                </a:moveTo>
                <a:lnTo>
                  <a:pt x="8619750" y="4572"/>
                </a:lnTo>
                <a:lnTo>
                  <a:pt x="8616702" y="0"/>
                </a:lnTo>
                <a:lnTo>
                  <a:pt x="4572" y="0"/>
                </a:lnTo>
                <a:lnTo>
                  <a:pt x="0" y="4572"/>
                </a:lnTo>
                <a:lnTo>
                  <a:pt x="0" y="4913382"/>
                </a:lnTo>
                <a:lnTo>
                  <a:pt x="4572" y="4917954"/>
                </a:lnTo>
                <a:lnTo>
                  <a:pt x="9144" y="4917954"/>
                </a:lnTo>
                <a:lnTo>
                  <a:pt x="9144" y="18288"/>
                </a:lnTo>
                <a:lnTo>
                  <a:pt x="19812" y="9144"/>
                </a:lnTo>
                <a:lnTo>
                  <a:pt x="19812" y="18288"/>
                </a:lnTo>
                <a:lnTo>
                  <a:pt x="8601462" y="18288"/>
                </a:lnTo>
                <a:lnTo>
                  <a:pt x="8601462" y="9144"/>
                </a:lnTo>
                <a:lnTo>
                  <a:pt x="8610606" y="18288"/>
                </a:lnTo>
                <a:lnTo>
                  <a:pt x="8610606" y="4917954"/>
                </a:lnTo>
                <a:lnTo>
                  <a:pt x="8616702" y="4917954"/>
                </a:lnTo>
                <a:lnTo>
                  <a:pt x="8619750" y="4913382"/>
                </a:lnTo>
                <a:close/>
              </a:path>
              <a:path w="8620125" h="4918075">
                <a:moveTo>
                  <a:pt x="19812" y="18288"/>
                </a:moveTo>
                <a:lnTo>
                  <a:pt x="19812" y="9144"/>
                </a:lnTo>
                <a:lnTo>
                  <a:pt x="9144" y="18288"/>
                </a:lnTo>
                <a:lnTo>
                  <a:pt x="19812" y="18288"/>
                </a:lnTo>
                <a:close/>
              </a:path>
              <a:path w="8620125" h="4918075">
                <a:moveTo>
                  <a:pt x="19812" y="4898142"/>
                </a:moveTo>
                <a:lnTo>
                  <a:pt x="19812" y="18288"/>
                </a:lnTo>
                <a:lnTo>
                  <a:pt x="9144" y="18288"/>
                </a:lnTo>
                <a:lnTo>
                  <a:pt x="9144" y="4898142"/>
                </a:lnTo>
                <a:lnTo>
                  <a:pt x="19812" y="4898142"/>
                </a:lnTo>
                <a:close/>
              </a:path>
              <a:path w="8620125" h="4918075">
                <a:moveTo>
                  <a:pt x="8610606" y="4898142"/>
                </a:moveTo>
                <a:lnTo>
                  <a:pt x="9144" y="4898142"/>
                </a:lnTo>
                <a:lnTo>
                  <a:pt x="19812" y="4908810"/>
                </a:lnTo>
                <a:lnTo>
                  <a:pt x="19812" y="4917954"/>
                </a:lnTo>
                <a:lnTo>
                  <a:pt x="8601462" y="4917954"/>
                </a:lnTo>
                <a:lnTo>
                  <a:pt x="8601462" y="4908810"/>
                </a:lnTo>
                <a:lnTo>
                  <a:pt x="8610606" y="4898142"/>
                </a:lnTo>
                <a:close/>
              </a:path>
              <a:path w="8620125" h="4918075">
                <a:moveTo>
                  <a:pt x="19812" y="4917954"/>
                </a:moveTo>
                <a:lnTo>
                  <a:pt x="19812" y="4908810"/>
                </a:lnTo>
                <a:lnTo>
                  <a:pt x="9144" y="4898142"/>
                </a:lnTo>
                <a:lnTo>
                  <a:pt x="9144" y="4917954"/>
                </a:lnTo>
                <a:lnTo>
                  <a:pt x="19812" y="4917954"/>
                </a:lnTo>
                <a:close/>
              </a:path>
              <a:path w="8620125" h="4918075">
                <a:moveTo>
                  <a:pt x="8610606" y="18288"/>
                </a:moveTo>
                <a:lnTo>
                  <a:pt x="8601462" y="9144"/>
                </a:lnTo>
                <a:lnTo>
                  <a:pt x="8601462" y="18288"/>
                </a:lnTo>
                <a:lnTo>
                  <a:pt x="8610606" y="18288"/>
                </a:lnTo>
                <a:close/>
              </a:path>
              <a:path w="8620125" h="4918075">
                <a:moveTo>
                  <a:pt x="8610606" y="4898142"/>
                </a:moveTo>
                <a:lnTo>
                  <a:pt x="8610606" y="18288"/>
                </a:lnTo>
                <a:lnTo>
                  <a:pt x="8601462" y="18288"/>
                </a:lnTo>
                <a:lnTo>
                  <a:pt x="8601462" y="4898142"/>
                </a:lnTo>
                <a:lnTo>
                  <a:pt x="8610606" y="4898142"/>
                </a:lnTo>
                <a:close/>
              </a:path>
              <a:path w="8620125" h="4918075">
                <a:moveTo>
                  <a:pt x="8610606" y="4917954"/>
                </a:moveTo>
                <a:lnTo>
                  <a:pt x="8610606" y="4898142"/>
                </a:lnTo>
                <a:lnTo>
                  <a:pt x="8601462" y="4908810"/>
                </a:lnTo>
                <a:lnTo>
                  <a:pt x="8601462" y="4917954"/>
                </a:lnTo>
                <a:lnTo>
                  <a:pt x="8610606" y="4917954"/>
                </a:lnTo>
                <a:close/>
              </a:path>
            </a:pathLst>
          </a:custGeom>
          <a:solidFill>
            <a:srgbClr val="B1D5E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626653" y="3681804"/>
            <a:ext cx="1517276" cy="812426"/>
          </a:xfrm>
          <a:custGeom>
            <a:avLst/>
            <a:gdLst/>
            <a:ahLst/>
            <a:cxnLst/>
            <a:rect l="l" t="t" r="r" b="b"/>
            <a:pathLst>
              <a:path w="1719580" h="920750">
                <a:moveTo>
                  <a:pt x="1719078" y="4571"/>
                </a:moveTo>
                <a:lnTo>
                  <a:pt x="1719078" y="0"/>
                </a:lnTo>
                <a:lnTo>
                  <a:pt x="0" y="0"/>
                </a:lnTo>
                <a:lnTo>
                  <a:pt x="8537" y="4571"/>
                </a:lnTo>
                <a:lnTo>
                  <a:pt x="1719078" y="4571"/>
                </a:lnTo>
                <a:close/>
              </a:path>
              <a:path w="1719580" h="920750">
                <a:moveTo>
                  <a:pt x="1714505" y="920495"/>
                </a:moveTo>
                <a:lnTo>
                  <a:pt x="1714505" y="918047"/>
                </a:lnTo>
                <a:lnTo>
                  <a:pt x="8537" y="4571"/>
                </a:lnTo>
                <a:lnTo>
                  <a:pt x="4571" y="4571"/>
                </a:lnTo>
                <a:lnTo>
                  <a:pt x="4571" y="920495"/>
                </a:lnTo>
                <a:lnTo>
                  <a:pt x="1714505" y="920495"/>
                </a:lnTo>
                <a:close/>
              </a:path>
              <a:path w="1719580" h="920750">
                <a:moveTo>
                  <a:pt x="1719078" y="920495"/>
                </a:moveTo>
                <a:lnTo>
                  <a:pt x="1719078" y="4571"/>
                </a:lnTo>
                <a:lnTo>
                  <a:pt x="1714505" y="4571"/>
                </a:lnTo>
                <a:lnTo>
                  <a:pt x="1714505" y="10668"/>
                </a:lnTo>
                <a:lnTo>
                  <a:pt x="1714506" y="918047"/>
                </a:lnTo>
                <a:lnTo>
                  <a:pt x="1719078" y="9204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630687" y="3685839"/>
            <a:ext cx="1508872" cy="808504"/>
          </a:xfrm>
          <a:custGeom>
            <a:avLst/>
            <a:gdLst/>
            <a:ahLst/>
            <a:cxnLst/>
            <a:rect l="l" t="t" r="r" b="b"/>
            <a:pathLst>
              <a:path w="1710055" h="916304">
                <a:moveTo>
                  <a:pt x="0" y="0"/>
                </a:moveTo>
                <a:lnTo>
                  <a:pt x="0" y="915924"/>
                </a:lnTo>
                <a:lnTo>
                  <a:pt x="1709928" y="915924"/>
                </a:lnTo>
                <a:lnTo>
                  <a:pt x="170992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4C92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26653" y="3681804"/>
            <a:ext cx="1517276" cy="816348"/>
          </a:xfrm>
          <a:custGeom>
            <a:avLst/>
            <a:gdLst/>
            <a:ahLst/>
            <a:cxnLst/>
            <a:rect l="l" t="t" r="r" b="b"/>
            <a:pathLst>
              <a:path w="1719580" h="925195">
                <a:moveTo>
                  <a:pt x="1719078" y="925068"/>
                </a:moveTo>
                <a:lnTo>
                  <a:pt x="1719078" y="0"/>
                </a:lnTo>
                <a:lnTo>
                  <a:pt x="0" y="0"/>
                </a:lnTo>
                <a:lnTo>
                  <a:pt x="0" y="925068"/>
                </a:lnTo>
                <a:lnTo>
                  <a:pt x="4572" y="925068"/>
                </a:lnTo>
                <a:lnTo>
                  <a:pt x="4572" y="10668"/>
                </a:lnTo>
                <a:lnTo>
                  <a:pt x="9144" y="4572"/>
                </a:lnTo>
                <a:lnTo>
                  <a:pt x="9144" y="10668"/>
                </a:lnTo>
                <a:lnTo>
                  <a:pt x="1709934" y="10668"/>
                </a:lnTo>
                <a:lnTo>
                  <a:pt x="1709934" y="4572"/>
                </a:lnTo>
                <a:lnTo>
                  <a:pt x="1714506" y="10668"/>
                </a:lnTo>
                <a:lnTo>
                  <a:pt x="1714506" y="925068"/>
                </a:lnTo>
                <a:lnTo>
                  <a:pt x="1719078" y="925068"/>
                </a:lnTo>
                <a:close/>
              </a:path>
              <a:path w="1719580" h="925195">
                <a:moveTo>
                  <a:pt x="9144" y="10668"/>
                </a:moveTo>
                <a:lnTo>
                  <a:pt x="9144" y="4572"/>
                </a:lnTo>
                <a:lnTo>
                  <a:pt x="4572" y="10668"/>
                </a:lnTo>
                <a:lnTo>
                  <a:pt x="9144" y="10668"/>
                </a:lnTo>
                <a:close/>
              </a:path>
              <a:path w="1719580" h="925195">
                <a:moveTo>
                  <a:pt x="9144" y="915924"/>
                </a:moveTo>
                <a:lnTo>
                  <a:pt x="9144" y="10668"/>
                </a:lnTo>
                <a:lnTo>
                  <a:pt x="4572" y="10668"/>
                </a:lnTo>
                <a:lnTo>
                  <a:pt x="4572" y="915924"/>
                </a:lnTo>
                <a:lnTo>
                  <a:pt x="9144" y="915924"/>
                </a:lnTo>
                <a:close/>
              </a:path>
              <a:path w="1719580" h="925195">
                <a:moveTo>
                  <a:pt x="1714506" y="915924"/>
                </a:moveTo>
                <a:lnTo>
                  <a:pt x="4572" y="915924"/>
                </a:lnTo>
                <a:lnTo>
                  <a:pt x="9144" y="920496"/>
                </a:lnTo>
                <a:lnTo>
                  <a:pt x="9144" y="925068"/>
                </a:lnTo>
                <a:lnTo>
                  <a:pt x="1709934" y="925068"/>
                </a:lnTo>
                <a:lnTo>
                  <a:pt x="1709934" y="920496"/>
                </a:lnTo>
                <a:lnTo>
                  <a:pt x="1714506" y="915924"/>
                </a:lnTo>
                <a:close/>
              </a:path>
              <a:path w="1719580" h="925195">
                <a:moveTo>
                  <a:pt x="9144" y="925068"/>
                </a:moveTo>
                <a:lnTo>
                  <a:pt x="9144" y="920496"/>
                </a:lnTo>
                <a:lnTo>
                  <a:pt x="4572" y="915924"/>
                </a:lnTo>
                <a:lnTo>
                  <a:pt x="4572" y="925068"/>
                </a:lnTo>
                <a:lnTo>
                  <a:pt x="9144" y="925068"/>
                </a:lnTo>
                <a:close/>
              </a:path>
              <a:path w="1719580" h="925195">
                <a:moveTo>
                  <a:pt x="1714506" y="10668"/>
                </a:moveTo>
                <a:lnTo>
                  <a:pt x="1709934" y="4572"/>
                </a:lnTo>
                <a:lnTo>
                  <a:pt x="1709934" y="10668"/>
                </a:lnTo>
                <a:lnTo>
                  <a:pt x="1714506" y="10668"/>
                </a:lnTo>
                <a:close/>
              </a:path>
              <a:path w="1719580" h="925195">
                <a:moveTo>
                  <a:pt x="1714506" y="915924"/>
                </a:moveTo>
                <a:lnTo>
                  <a:pt x="1714506" y="10668"/>
                </a:lnTo>
                <a:lnTo>
                  <a:pt x="1709934" y="10668"/>
                </a:lnTo>
                <a:lnTo>
                  <a:pt x="1709934" y="915924"/>
                </a:lnTo>
                <a:lnTo>
                  <a:pt x="1714506" y="915924"/>
                </a:lnTo>
                <a:close/>
              </a:path>
              <a:path w="1719580" h="925195">
                <a:moveTo>
                  <a:pt x="1714506" y="925068"/>
                </a:moveTo>
                <a:lnTo>
                  <a:pt x="1714506" y="915924"/>
                </a:lnTo>
                <a:lnTo>
                  <a:pt x="1709934" y="920496"/>
                </a:lnTo>
                <a:lnTo>
                  <a:pt x="1709934" y="925068"/>
                </a:lnTo>
                <a:lnTo>
                  <a:pt x="1714506" y="9250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74085" y="3872303"/>
            <a:ext cx="1031501" cy="41886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R="4483" defTabSz="806867">
              <a:spcBef>
                <a:spcPts val="88"/>
              </a:spcBef>
            </a:pPr>
            <a:r>
              <a:rPr sz="1324" b="1" dirty="0">
                <a:solidFill>
                  <a:srgbClr val="FFFFFF"/>
                </a:solidFill>
                <a:latin typeface="Arial"/>
                <a:cs typeface="Arial"/>
              </a:rPr>
              <a:t>External  </a:t>
            </a:r>
            <a:r>
              <a:rPr sz="1324" b="1" spc="-4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324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324" b="1" spc="-4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324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324" b="1" spc="-4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324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324" b="1" spc="-4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324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324" b="1" spc="-4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324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324" b="1" spc="-4" dirty="0">
                <a:solidFill>
                  <a:srgbClr val="FFFFFF"/>
                </a:solidFill>
                <a:latin typeface="Arial"/>
                <a:cs typeface="Arial"/>
              </a:rPr>
              <a:t>ps</a:t>
            </a:r>
            <a:endParaRPr sz="132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626653" y="2666552"/>
            <a:ext cx="1517276" cy="811306"/>
          </a:xfrm>
          <a:custGeom>
            <a:avLst/>
            <a:gdLst/>
            <a:ahLst/>
            <a:cxnLst/>
            <a:rect l="l" t="t" r="r" b="b"/>
            <a:pathLst>
              <a:path w="1719580" h="919479">
                <a:moveTo>
                  <a:pt x="1719078" y="4571"/>
                </a:moveTo>
                <a:lnTo>
                  <a:pt x="1719078" y="0"/>
                </a:lnTo>
                <a:lnTo>
                  <a:pt x="0" y="0"/>
                </a:lnTo>
                <a:lnTo>
                  <a:pt x="8552" y="4571"/>
                </a:lnTo>
                <a:lnTo>
                  <a:pt x="1719078" y="4571"/>
                </a:lnTo>
                <a:close/>
              </a:path>
              <a:path w="1719580" h="919479">
                <a:moveTo>
                  <a:pt x="1714505" y="918971"/>
                </a:moveTo>
                <a:lnTo>
                  <a:pt x="1714505" y="916527"/>
                </a:lnTo>
                <a:lnTo>
                  <a:pt x="8552" y="4571"/>
                </a:lnTo>
                <a:lnTo>
                  <a:pt x="4571" y="4571"/>
                </a:lnTo>
                <a:lnTo>
                  <a:pt x="4571" y="918971"/>
                </a:lnTo>
                <a:lnTo>
                  <a:pt x="1714505" y="918971"/>
                </a:lnTo>
                <a:close/>
              </a:path>
              <a:path w="1719580" h="919479">
                <a:moveTo>
                  <a:pt x="1719078" y="918971"/>
                </a:moveTo>
                <a:lnTo>
                  <a:pt x="1719078" y="4571"/>
                </a:lnTo>
                <a:lnTo>
                  <a:pt x="1714505" y="4571"/>
                </a:lnTo>
                <a:lnTo>
                  <a:pt x="1714505" y="9144"/>
                </a:lnTo>
                <a:lnTo>
                  <a:pt x="1714506" y="916527"/>
                </a:lnTo>
                <a:lnTo>
                  <a:pt x="1719078" y="918971"/>
                </a:lnTo>
                <a:close/>
              </a:path>
              <a:path w="1719580" h="919479">
                <a:moveTo>
                  <a:pt x="1714506" y="914400"/>
                </a:moveTo>
                <a:lnTo>
                  <a:pt x="1714506" y="9144"/>
                </a:lnTo>
                <a:lnTo>
                  <a:pt x="1714505" y="914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630687" y="2670586"/>
            <a:ext cx="1508872" cy="806824"/>
          </a:xfrm>
          <a:custGeom>
            <a:avLst/>
            <a:gdLst/>
            <a:ahLst/>
            <a:cxnLst/>
            <a:rect l="l" t="t" r="r" b="b"/>
            <a:pathLst>
              <a:path w="1710055" h="914400">
                <a:moveTo>
                  <a:pt x="0" y="0"/>
                </a:moveTo>
                <a:lnTo>
                  <a:pt x="0" y="914400"/>
                </a:lnTo>
                <a:lnTo>
                  <a:pt x="1709928" y="914400"/>
                </a:lnTo>
                <a:lnTo>
                  <a:pt x="1709928" y="0"/>
                </a:lnTo>
                <a:lnTo>
                  <a:pt x="0" y="0"/>
                </a:lnTo>
                <a:close/>
              </a:path>
            </a:pathLst>
          </a:custGeom>
          <a:solidFill>
            <a:srgbClr val="217399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626653" y="2666552"/>
            <a:ext cx="1517276" cy="816348"/>
          </a:xfrm>
          <a:custGeom>
            <a:avLst/>
            <a:gdLst/>
            <a:ahLst/>
            <a:cxnLst/>
            <a:rect l="l" t="t" r="r" b="b"/>
            <a:pathLst>
              <a:path w="1719580" h="925195">
                <a:moveTo>
                  <a:pt x="1719078" y="925068"/>
                </a:moveTo>
                <a:lnTo>
                  <a:pt x="1719078" y="0"/>
                </a:lnTo>
                <a:lnTo>
                  <a:pt x="0" y="0"/>
                </a:lnTo>
                <a:lnTo>
                  <a:pt x="0" y="925068"/>
                </a:lnTo>
                <a:lnTo>
                  <a:pt x="4572" y="925068"/>
                </a:lnTo>
                <a:lnTo>
                  <a:pt x="4572" y="9144"/>
                </a:lnTo>
                <a:lnTo>
                  <a:pt x="9144" y="4572"/>
                </a:lnTo>
                <a:lnTo>
                  <a:pt x="9144" y="9144"/>
                </a:lnTo>
                <a:lnTo>
                  <a:pt x="1709934" y="9144"/>
                </a:lnTo>
                <a:lnTo>
                  <a:pt x="1709934" y="4572"/>
                </a:lnTo>
                <a:lnTo>
                  <a:pt x="1714506" y="9144"/>
                </a:lnTo>
                <a:lnTo>
                  <a:pt x="1714506" y="925068"/>
                </a:lnTo>
                <a:lnTo>
                  <a:pt x="1719078" y="925068"/>
                </a:lnTo>
                <a:close/>
              </a:path>
              <a:path w="1719580" h="925195">
                <a:moveTo>
                  <a:pt x="9144" y="9144"/>
                </a:moveTo>
                <a:lnTo>
                  <a:pt x="9144" y="4572"/>
                </a:lnTo>
                <a:lnTo>
                  <a:pt x="4572" y="9144"/>
                </a:lnTo>
                <a:lnTo>
                  <a:pt x="9144" y="9144"/>
                </a:lnTo>
                <a:close/>
              </a:path>
              <a:path w="1719580" h="925195">
                <a:moveTo>
                  <a:pt x="9144" y="914400"/>
                </a:moveTo>
                <a:lnTo>
                  <a:pt x="9144" y="9144"/>
                </a:lnTo>
                <a:lnTo>
                  <a:pt x="4572" y="9144"/>
                </a:lnTo>
                <a:lnTo>
                  <a:pt x="4572" y="914400"/>
                </a:lnTo>
                <a:lnTo>
                  <a:pt x="9144" y="914400"/>
                </a:lnTo>
                <a:close/>
              </a:path>
              <a:path w="1719580" h="925195">
                <a:moveTo>
                  <a:pt x="1714506" y="914400"/>
                </a:moveTo>
                <a:lnTo>
                  <a:pt x="4572" y="914400"/>
                </a:lnTo>
                <a:lnTo>
                  <a:pt x="9144" y="918972"/>
                </a:lnTo>
                <a:lnTo>
                  <a:pt x="9144" y="925068"/>
                </a:lnTo>
                <a:lnTo>
                  <a:pt x="1709934" y="925068"/>
                </a:lnTo>
                <a:lnTo>
                  <a:pt x="1709934" y="918972"/>
                </a:lnTo>
                <a:lnTo>
                  <a:pt x="1714506" y="914400"/>
                </a:lnTo>
                <a:close/>
              </a:path>
              <a:path w="1719580" h="925195">
                <a:moveTo>
                  <a:pt x="9144" y="925068"/>
                </a:moveTo>
                <a:lnTo>
                  <a:pt x="9144" y="918972"/>
                </a:lnTo>
                <a:lnTo>
                  <a:pt x="4572" y="914400"/>
                </a:lnTo>
                <a:lnTo>
                  <a:pt x="4572" y="925068"/>
                </a:lnTo>
                <a:lnTo>
                  <a:pt x="9144" y="925068"/>
                </a:lnTo>
                <a:close/>
              </a:path>
              <a:path w="1719580" h="925195">
                <a:moveTo>
                  <a:pt x="1714506" y="9144"/>
                </a:moveTo>
                <a:lnTo>
                  <a:pt x="1709934" y="4572"/>
                </a:lnTo>
                <a:lnTo>
                  <a:pt x="1709934" y="9144"/>
                </a:lnTo>
                <a:lnTo>
                  <a:pt x="1714506" y="9144"/>
                </a:lnTo>
                <a:close/>
              </a:path>
              <a:path w="1719580" h="925195">
                <a:moveTo>
                  <a:pt x="1714506" y="914400"/>
                </a:moveTo>
                <a:lnTo>
                  <a:pt x="1714506" y="9144"/>
                </a:lnTo>
                <a:lnTo>
                  <a:pt x="1709934" y="9144"/>
                </a:lnTo>
                <a:lnTo>
                  <a:pt x="1709934" y="914400"/>
                </a:lnTo>
                <a:lnTo>
                  <a:pt x="1714506" y="914400"/>
                </a:lnTo>
                <a:close/>
              </a:path>
              <a:path w="1719580" h="925195">
                <a:moveTo>
                  <a:pt x="1714506" y="925068"/>
                </a:moveTo>
                <a:lnTo>
                  <a:pt x="1714506" y="914400"/>
                </a:lnTo>
                <a:lnTo>
                  <a:pt x="1709934" y="918972"/>
                </a:lnTo>
                <a:lnTo>
                  <a:pt x="1709934" y="925068"/>
                </a:lnTo>
                <a:lnTo>
                  <a:pt x="1714506" y="9250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26653" y="1651299"/>
            <a:ext cx="1517276" cy="811306"/>
          </a:xfrm>
          <a:custGeom>
            <a:avLst/>
            <a:gdLst/>
            <a:ahLst/>
            <a:cxnLst/>
            <a:rect l="l" t="t" r="r" b="b"/>
            <a:pathLst>
              <a:path w="1719580" h="919480">
                <a:moveTo>
                  <a:pt x="1719078" y="4571"/>
                </a:moveTo>
                <a:lnTo>
                  <a:pt x="1719078" y="0"/>
                </a:lnTo>
                <a:lnTo>
                  <a:pt x="0" y="0"/>
                </a:lnTo>
                <a:lnTo>
                  <a:pt x="8552" y="4571"/>
                </a:lnTo>
                <a:lnTo>
                  <a:pt x="1719078" y="4571"/>
                </a:lnTo>
                <a:close/>
              </a:path>
              <a:path w="1719580" h="919480">
                <a:moveTo>
                  <a:pt x="1714505" y="918971"/>
                </a:moveTo>
                <a:lnTo>
                  <a:pt x="1714505" y="916527"/>
                </a:lnTo>
                <a:lnTo>
                  <a:pt x="8552" y="4571"/>
                </a:lnTo>
                <a:lnTo>
                  <a:pt x="4571" y="4571"/>
                </a:lnTo>
                <a:lnTo>
                  <a:pt x="4571" y="918971"/>
                </a:lnTo>
                <a:lnTo>
                  <a:pt x="1714505" y="918971"/>
                </a:lnTo>
                <a:close/>
              </a:path>
              <a:path w="1719580" h="919480">
                <a:moveTo>
                  <a:pt x="1719078" y="918971"/>
                </a:moveTo>
                <a:lnTo>
                  <a:pt x="1719078" y="4571"/>
                </a:lnTo>
                <a:lnTo>
                  <a:pt x="1714505" y="4571"/>
                </a:lnTo>
                <a:lnTo>
                  <a:pt x="1714505" y="9144"/>
                </a:lnTo>
                <a:lnTo>
                  <a:pt x="1714506" y="916527"/>
                </a:lnTo>
                <a:lnTo>
                  <a:pt x="1719078" y="9189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630687" y="1655333"/>
            <a:ext cx="1508872" cy="806824"/>
          </a:xfrm>
          <a:custGeom>
            <a:avLst/>
            <a:gdLst/>
            <a:ahLst/>
            <a:cxnLst/>
            <a:rect l="l" t="t" r="r" b="b"/>
            <a:pathLst>
              <a:path w="1710055" h="914400">
                <a:moveTo>
                  <a:pt x="0" y="0"/>
                </a:moveTo>
                <a:lnTo>
                  <a:pt x="0" y="914400"/>
                </a:lnTo>
                <a:lnTo>
                  <a:pt x="1709928" y="914400"/>
                </a:lnTo>
                <a:lnTo>
                  <a:pt x="1709928" y="0"/>
                </a:lnTo>
                <a:lnTo>
                  <a:pt x="0" y="0"/>
                </a:lnTo>
                <a:close/>
              </a:path>
            </a:pathLst>
          </a:custGeom>
          <a:solidFill>
            <a:srgbClr val="2E9CD1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626653" y="1651299"/>
            <a:ext cx="1517276" cy="815228"/>
          </a:xfrm>
          <a:custGeom>
            <a:avLst/>
            <a:gdLst/>
            <a:ahLst/>
            <a:cxnLst/>
            <a:rect l="l" t="t" r="r" b="b"/>
            <a:pathLst>
              <a:path w="1719580" h="923925">
                <a:moveTo>
                  <a:pt x="1719078" y="923544"/>
                </a:moveTo>
                <a:lnTo>
                  <a:pt x="1719078" y="0"/>
                </a:lnTo>
                <a:lnTo>
                  <a:pt x="0" y="0"/>
                </a:lnTo>
                <a:lnTo>
                  <a:pt x="0" y="923544"/>
                </a:lnTo>
                <a:lnTo>
                  <a:pt x="4572" y="923544"/>
                </a:lnTo>
                <a:lnTo>
                  <a:pt x="4572" y="9144"/>
                </a:lnTo>
                <a:lnTo>
                  <a:pt x="9144" y="4572"/>
                </a:lnTo>
                <a:lnTo>
                  <a:pt x="9144" y="9144"/>
                </a:lnTo>
                <a:lnTo>
                  <a:pt x="1709934" y="9144"/>
                </a:lnTo>
                <a:lnTo>
                  <a:pt x="1709934" y="4572"/>
                </a:lnTo>
                <a:lnTo>
                  <a:pt x="1714506" y="9144"/>
                </a:lnTo>
                <a:lnTo>
                  <a:pt x="1714506" y="923544"/>
                </a:lnTo>
                <a:lnTo>
                  <a:pt x="1719078" y="923544"/>
                </a:lnTo>
                <a:close/>
              </a:path>
              <a:path w="1719580" h="923925">
                <a:moveTo>
                  <a:pt x="9144" y="9144"/>
                </a:moveTo>
                <a:lnTo>
                  <a:pt x="9144" y="4572"/>
                </a:lnTo>
                <a:lnTo>
                  <a:pt x="4572" y="9144"/>
                </a:lnTo>
                <a:lnTo>
                  <a:pt x="9144" y="9144"/>
                </a:lnTo>
                <a:close/>
              </a:path>
              <a:path w="1719580" h="923925">
                <a:moveTo>
                  <a:pt x="9144" y="914400"/>
                </a:moveTo>
                <a:lnTo>
                  <a:pt x="9144" y="9144"/>
                </a:lnTo>
                <a:lnTo>
                  <a:pt x="4572" y="9144"/>
                </a:lnTo>
                <a:lnTo>
                  <a:pt x="4572" y="914400"/>
                </a:lnTo>
                <a:lnTo>
                  <a:pt x="9144" y="914400"/>
                </a:lnTo>
                <a:close/>
              </a:path>
              <a:path w="1719580" h="923925">
                <a:moveTo>
                  <a:pt x="1714506" y="914400"/>
                </a:moveTo>
                <a:lnTo>
                  <a:pt x="4572" y="914400"/>
                </a:lnTo>
                <a:lnTo>
                  <a:pt x="9144" y="918972"/>
                </a:lnTo>
                <a:lnTo>
                  <a:pt x="9144" y="923544"/>
                </a:lnTo>
                <a:lnTo>
                  <a:pt x="1709934" y="923544"/>
                </a:lnTo>
                <a:lnTo>
                  <a:pt x="1709934" y="918972"/>
                </a:lnTo>
                <a:lnTo>
                  <a:pt x="1714506" y="914400"/>
                </a:lnTo>
                <a:close/>
              </a:path>
              <a:path w="1719580" h="923925">
                <a:moveTo>
                  <a:pt x="9144" y="923544"/>
                </a:moveTo>
                <a:lnTo>
                  <a:pt x="9144" y="918972"/>
                </a:lnTo>
                <a:lnTo>
                  <a:pt x="4572" y="914400"/>
                </a:lnTo>
                <a:lnTo>
                  <a:pt x="4572" y="923544"/>
                </a:lnTo>
                <a:lnTo>
                  <a:pt x="9144" y="923544"/>
                </a:lnTo>
                <a:close/>
              </a:path>
              <a:path w="1719580" h="923925">
                <a:moveTo>
                  <a:pt x="1714506" y="9144"/>
                </a:moveTo>
                <a:lnTo>
                  <a:pt x="1709934" y="4572"/>
                </a:lnTo>
                <a:lnTo>
                  <a:pt x="1709934" y="9144"/>
                </a:lnTo>
                <a:lnTo>
                  <a:pt x="1714506" y="9144"/>
                </a:lnTo>
                <a:close/>
              </a:path>
              <a:path w="1719580" h="923925">
                <a:moveTo>
                  <a:pt x="1714506" y="914400"/>
                </a:moveTo>
                <a:lnTo>
                  <a:pt x="1714506" y="9144"/>
                </a:lnTo>
                <a:lnTo>
                  <a:pt x="1709934" y="9144"/>
                </a:lnTo>
                <a:lnTo>
                  <a:pt x="1709934" y="914400"/>
                </a:lnTo>
                <a:lnTo>
                  <a:pt x="1714506" y="914400"/>
                </a:lnTo>
                <a:close/>
              </a:path>
              <a:path w="1719580" h="923925">
                <a:moveTo>
                  <a:pt x="1714506" y="923544"/>
                </a:moveTo>
                <a:lnTo>
                  <a:pt x="1714506" y="914400"/>
                </a:lnTo>
                <a:lnTo>
                  <a:pt x="1709934" y="918972"/>
                </a:lnTo>
                <a:lnTo>
                  <a:pt x="1709934" y="923544"/>
                </a:lnTo>
                <a:lnTo>
                  <a:pt x="1714506" y="9235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874084" y="1840453"/>
            <a:ext cx="1085850" cy="41886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R="4483" defTabSz="806867">
              <a:spcBef>
                <a:spcPts val="88"/>
              </a:spcBef>
            </a:pPr>
            <a:r>
              <a:rPr sz="1324" b="1" spc="-4" dirty="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sz="1324" b="1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24" b="1" spc="-4" dirty="0">
                <a:solidFill>
                  <a:srgbClr val="FFFFFF"/>
                </a:solidFill>
                <a:latin typeface="Arial"/>
                <a:cs typeface="Arial"/>
              </a:rPr>
              <a:t>program  </a:t>
            </a:r>
            <a:r>
              <a:rPr sz="1324" b="1" dirty="0">
                <a:solidFill>
                  <a:srgbClr val="FFFFFF"/>
                </a:solidFill>
                <a:latin typeface="Arial"/>
                <a:cs typeface="Arial"/>
              </a:rPr>
              <a:t>creation</a:t>
            </a:r>
            <a:endParaRPr sz="132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626653" y="4698401"/>
            <a:ext cx="1517276" cy="811306"/>
          </a:xfrm>
          <a:custGeom>
            <a:avLst/>
            <a:gdLst/>
            <a:ahLst/>
            <a:cxnLst/>
            <a:rect l="l" t="t" r="r" b="b"/>
            <a:pathLst>
              <a:path w="1719580" h="919479">
                <a:moveTo>
                  <a:pt x="1719078" y="4571"/>
                </a:moveTo>
                <a:lnTo>
                  <a:pt x="1719078" y="0"/>
                </a:lnTo>
                <a:lnTo>
                  <a:pt x="0" y="0"/>
                </a:lnTo>
                <a:lnTo>
                  <a:pt x="8551" y="4571"/>
                </a:lnTo>
                <a:lnTo>
                  <a:pt x="1719078" y="4571"/>
                </a:lnTo>
                <a:close/>
              </a:path>
              <a:path w="1719580" h="919479">
                <a:moveTo>
                  <a:pt x="1714505" y="918971"/>
                </a:moveTo>
                <a:lnTo>
                  <a:pt x="1714505" y="916527"/>
                </a:lnTo>
                <a:lnTo>
                  <a:pt x="8551" y="4571"/>
                </a:lnTo>
                <a:lnTo>
                  <a:pt x="4571" y="4571"/>
                </a:lnTo>
                <a:lnTo>
                  <a:pt x="4571" y="918971"/>
                </a:lnTo>
                <a:lnTo>
                  <a:pt x="1714505" y="918971"/>
                </a:lnTo>
                <a:close/>
              </a:path>
              <a:path w="1719580" h="919479">
                <a:moveTo>
                  <a:pt x="1719078" y="918971"/>
                </a:moveTo>
                <a:lnTo>
                  <a:pt x="1719078" y="4571"/>
                </a:lnTo>
                <a:lnTo>
                  <a:pt x="1714505" y="4571"/>
                </a:lnTo>
                <a:lnTo>
                  <a:pt x="1714505" y="9144"/>
                </a:lnTo>
                <a:lnTo>
                  <a:pt x="1714506" y="916527"/>
                </a:lnTo>
                <a:lnTo>
                  <a:pt x="1719078" y="9189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630687" y="4702436"/>
            <a:ext cx="1508872" cy="806824"/>
          </a:xfrm>
          <a:custGeom>
            <a:avLst/>
            <a:gdLst/>
            <a:ahLst/>
            <a:cxnLst/>
            <a:rect l="l" t="t" r="r" b="b"/>
            <a:pathLst>
              <a:path w="1710055" h="914400">
                <a:moveTo>
                  <a:pt x="0" y="0"/>
                </a:moveTo>
                <a:lnTo>
                  <a:pt x="0" y="914400"/>
                </a:lnTo>
                <a:lnTo>
                  <a:pt x="1709928" y="914400"/>
                </a:lnTo>
                <a:lnTo>
                  <a:pt x="1709928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626653" y="4698402"/>
            <a:ext cx="1517276" cy="815228"/>
          </a:xfrm>
          <a:custGeom>
            <a:avLst/>
            <a:gdLst/>
            <a:ahLst/>
            <a:cxnLst/>
            <a:rect l="l" t="t" r="r" b="b"/>
            <a:pathLst>
              <a:path w="1719580" h="923925">
                <a:moveTo>
                  <a:pt x="1719078" y="923544"/>
                </a:moveTo>
                <a:lnTo>
                  <a:pt x="1719078" y="0"/>
                </a:lnTo>
                <a:lnTo>
                  <a:pt x="0" y="0"/>
                </a:lnTo>
                <a:lnTo>
                  <a:pt x="0" y="923544"/>
                </a:lnTo>
                <a:lnTo>
                  <a:pt x="4572" y="923544"/>
                </a:lnTo>
                <a:lnTo>
                  <a:pt x="4572" y="9144"/>
                </a:lnTo>
                <a:lnTo>
                  <a:pt x="9144" y="4572"/>
                </a:lnTo>
                <a:lnTo>
                  <a:pt x="9144" y="9144"/>
                </a:lnTo>
                <a:lnTo>
                  <a:pt x="1709934" y="9144"/>
                </a:lnTo>
                <a:lnTo>
                  <a:pt x="1709934" y="4572"/>
                </a:lnTo>
                <a:lnTo>
                  <a:pt x="1714506" y="9144"/>
                </a:lnTo>
                <a:lnTo>
                  <a:pt x="1714506" y="923544"/>
                </a:lnTo>
                <a:lnTo>
                  <a:pt x="1719078" y="923544"/>
                </a:lnTo>
                <a:close/>
              </a:path>
              <a:path w="1719580" h="923925">
                <a:moveTo>
                  <a:pt x="9144" y="9144"/>
                </a:moveTo>
                <a:lnTo>
                  <a:pt x="9144" y="4572"/>
                </a:lnTo>
                <a:lnTo>
                  <a:pt x="4572" y="9144"/>
                </a:lnTo>
                <a:lnTo>
                  <a:pt x="9144" y="9144"/>
                </a:lnTo>
                <a:close/>
              </a:path>
              <a:path w="1719580" h="923925">
                <a:moveTo>
                  <a:pt x="9144" y="914400"/>
                </a:moveTo>
                <a:lnTo>
                  <a:pt x="9144" y="9144"/>
                </a:lnTo>
                <a:lnTo>
                  <a:pt x="4572" y="9144"/>
                </a:lnTo>
                <a:lnTo>
                  <a:pt x="4572" y="914400"/>
                </a:lnTo>
                <a:lnTo>
                  <a:pt x="9144" y="914400"/>
                </a:lnTo>
                <a:close/>
              </a:path>
              <a:path w="1719580" h="923925">
                <a:moveTo>
                  <a:pt x="1714506" y="914400"/>
                </a:moveTo>
                <a:lnTo>
                  <a:pt x="4572" y="914400"/>
                </a:lnTo>
                <a:lnTo>
                  <a:pt x="9144" y="918972"/>
                </a:lnTo>
                <a:lnTo>
                  <a:pt x="9144" y="923544"/>
                </a:lnTo>
                <a:lnTo>
                  <a:pt x="1709934" y="923544"/>
                </a:lnTo>
                <a:lnTo>
                  <a:pt x="1709934" y="918972"/>
                </a:lnTo>
                <a:lnTo>
                  <a:pt x="1714506" y="914400"/>
                </a:lnTo>
                <a:close/>
              </a:path>
              <a:path w="1719580" h="923925">
                <a:moveTo>
                  <a:pt x="9144" y="923544"/>
                </a:moveTo>
                <a:lnTo>
                  <a:pt x="9144" y="918972"/>
                </a:lnTo>
                <a:lnTo>
                  <a:pt x="4572" y="914400"/>
                </a:lnTo>
                <a:lnTo>
                  <a:pt x="4572" y="923544"/>
                </a:lnTo>
                <a:lnTo>
                  <a:pt x="9144" y="923544"/>
                </a:lnTo>
                <a:close/>
              </a:path>
              <a:path w="1719580" h="923925">
                <a:moveTo>
                  <a:pt x="1714506" y="9144"/>
                </a:moveTo>
                <a:lnTo>
                  <a:pt x="1709934" y="4572"/>
                </a:lnTo>
                <a:lnTo>
                  <a:pt x="1709934" y="9144"/>
                </a:lnTo>
                <a:lnTo>
                  <a:pt x="1714506" y="9144"/>
                </a:lnTo>
                <a:close/>
              </a:path>
              <a:path w="1719580" h="923925">
                <a:moveTo>
                  <a:pt x="1714506" y="914400"/>
                </a:moveTo>
                <a:lnTo>
                  <a:pt x="1714506" y="9144"/>
                </a:lnTo>
                <a:lnTo>
                  <a:pt x="1709934" y="9144"/>
                </a:lnTo>
                <a:lnTo>
                  <a:pt x="1709934" y="914400"/>
                </a:lnTo>
                <a:lnTo>
                  <a:pt x="1714506" y="914400"/>
                </a:lnTo>
                <a:close/>
              </a:path>
              <a:path w="1719580" h="923925">
                <a:moveTo>
                  <a:pt x="1714506" y="923544"/>
                </a:moveTo>
                <a:lnTo>
                  <a:pt x="1714506" y="914400"/>
                </a:lnTo>
                <a:lnTo>
                  <a:pt x="1709934" y="918972"/>
                </a:lnTo>
                <a:lnTo>
                  <a:pt x="1709934" y="923544"/>
                </a:lnTo>
                <a:lnTo>
                  <a:pt x="1714506" y="9235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253751" y="2672826"/>
            <a:ext cx="3710268" cy="82641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R="4483" defTabSz="806867">
              <a:spcBef>
                <a:spcPts val="88"/>
              </a:spcBef>
            </a:pPr>
            <a:r>
              <a:rPr sz="1324" spc="-4" dirty="0">
                <a:solidFill>
                  <a:prstClr val="black"/>
                </a:solidFill>
                <a:latin typeface="Arial"/>
                <a:cs typeface="Arial"/>
              </a:rPr>
              <a:t>Grow </a:t>
            </a: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the market for online learning and capture  </a:t>
            </a:r>
            <a:r>
              <a:rPr sz="1324" spc="-4" dirty="0">
                <a:solidFill>
                  <a:prstClr val="black"/>
                </a:solidFill>
                <a:latin typeface="Arial"/>
                <a:cs typeface="Arial"/>
              </a:rPr>
              <a:t>more </a:t>
            </a: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of it by increasing the marketing &amp;  enrollment management budget by $30-50 </a:t>
            </a:r>
            <a:r>
              <a:rPr sz="1324" spc="-4" dirty="0">
                <a:solidFill>
                  <a:prstClr val="black"/>
                </a:solidFill>
                <a:latin typeface="Arial"/>
                <a:cs typeface="Arial"/>
              </a:rPr>
              <a:t>million  </a:t>
            </a: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and getting campuses into the</a:t>
            </a:r>
            <a:r>
              <a:rPr sz="1324" spc="-8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game</a:t>
            </a:r>
            <a:r>
              <a:rPr sz="1324" baseline="25000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1324" baseline="25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253751" y="3700181"/>
            <a:ext cx="3598209" cy="62263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R="4483" algn="just" defTabSz="806867">
              <a:spcBef>
                <a:spcPts val="88"/>
              </a:spcBef>
            </a:pP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Apply </a:t>
            </a:r>
            <a:r>
              <a:rPr sz="1324" spc="-4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strategic focus and dedicated</a:t>
            </a:r>
            <a:r>
              <a:rPr sz="1324" spc="-7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resources  to partnering </a:t>
            </a:r>
            <a:r>
              <a:rPr sz="1324" spc="-4" dirty="0">
                <a:solidFill>
                  <a:prstClr val="black"/>
                </a:solidFill>
                <a:latin typeface="Arial"/>
                <a:cs typeface="Arial"/>
              </a:rPr>
              <a:t>with </a:t>
            </a: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organizations </a:t>
            </a:r>
            <a:r>
              <a:rPr sz="1324" spc="-4" dirty="0">
                <a:solidFill>
                  <a:prstClr val="black"/>
                </a:solidFill>
                <a:latin typeface="Arial"/>
                <a:cs typeface="Arial"/>
              </a:rPr>
              <a:t>with </a:t>
            </a: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preferential  access to large numbers of</a:t>
            </a:r>
            <a:r>
              <a:rPr sz="1324" spc="-7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students</a:t>
            </a:r>
            <a:r>
              <a:rPr sz="1324" baseline="25000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endParaRPr sz="1324" baseline="25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53751" y="4708710"/>
            <a:ext cx="3665444" cy="82641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R="4483" defTabSz="806867">
              <a:spcBef>
                <a:spcPts val="88"/>
              </a:spcBef>
            </a:pP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Scale Open </a:t>
            </a:r>
            <a:r>
              <a:rPr sz="1324" spc="-9" dirty="0">
                <a:solidFill>
                  <a:prstClr val="black"/>
                </a:solidFill>
                <a:latin typeface="Arial"/>
                <a:cs typeface="Arial"/>
              </a:rPr>
              <a:t>SUNY+ </a:t>
            </a: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student supports to increase  retention </a:t>
            </a:r>
            <a:r>
              <a:rPr sz="1324" spc="-4" dirty="0">
                <a:solidFill>
                  <a:prstClr val="black"/>
                </a:solidFill>
                <a:latin typeface="Arial"/>
                <a:cs typeface="Arial"/>
              </a:rPr>
              <a:t>– </a:t>
            </a: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online courses </a:t>
            </a:r>
            <a:r>
              <a:rPr sz="1324" spc="-4" dirty="0">
                <a:solidFill>
                  <a:prstClr val="black"/>
                </a:solidFill>
                <a:latin typeface="Arial"/>
                <a:cs typeface="Arial"/>
              </a:rPr>
              <a:t>will </a:t>
            </a: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also benefit  traditional student completion as Open </a:t>
            </a:r>
            <a:r>
              <a:rPr sz="1324" spc="-4" dirty="0">
                <a:solidFill>
                  <a:prstClr val="black"/>
                </a:solidFill>
                <a:latin typeface="Arial"/>
                <a:cs typeface="Arial"/>
              </a:rPr>
              <a:t>SUNY  </a:t>
            </a: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scales</a:t>
            </a:r>
            <a:r>
              <a:rPr sz="1324" baseline="25000" dirty="0">
                <a:solidFill>
                  <a:prstClr val="black"/>
                </a:solidFill>
                <a:latin typeface="Arial"/>
                <a:cs typeface="Arial"/>
              </a:rPr>
              <a:t>4</a:t>
            </a:r>
            <a:endParaRPr sz="1324" baseline="25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253753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312920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372087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429909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489076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548243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607410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665233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724400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783567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842734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900556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959723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018890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078057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135880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195047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254214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313381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371203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430370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489537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548705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606527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665694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724861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784028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841850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5901017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5960185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6019352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077174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136341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195508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6254675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6312497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371665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430832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6489999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6547821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6606988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6666155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6725322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6783145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842312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6901479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6960646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7018468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7077635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7136802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7195969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7253792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7312959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7372126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7431293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7489115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7548282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7607449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7666616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7724439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7783606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7842773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7901940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7959762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8018929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8078096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8137263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8195086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8254253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8313420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8372587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8430409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8489576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8548743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8607910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8665733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8724900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8784067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8843234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8901056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8960223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9019390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9078557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9136380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9195547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9254714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9313881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9371703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9430870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9490037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9549205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9607027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9666194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9725361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9784528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9842350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9901517" y="2577802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4253753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4312920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4372087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4429909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4489076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4548243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4607410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4665233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4724400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4783567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4842734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4900556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4959723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5018890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5078057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5135880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5195047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5254214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5313381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5371203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5430370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5489537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5548705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5606527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5665694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5724861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5784028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5841850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5901017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5960185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6019352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6077174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6136341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6195508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6254675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6312497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6371665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6430832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6489999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6547821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6606988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6666155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6725322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6783145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6842312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6901479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6960646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7018468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7077635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7136802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7195969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7253792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7312959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7372126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7431293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7489115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7548282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7607449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7666616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7724439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7783606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7842773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7901940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7959762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8018929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8078096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8137263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8195086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8254253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8313420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1" name="object 191"/>
          <p:cNvSpPr/>
          <p:nvPr/>
        </p:nvSpPr>
        <p:spPr>
          <a:xfrm>
            <a:off x="8372587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8430409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8489576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" name="object 194"/>
          <p:cNvSpPr/>
          <p:nvPr/>
        </p:nvSpPr>
        <p:spPr>
          <a:xfrm>
            <a:off x="8548743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8607910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6" name="object 196"/>
          <p:cNvSpPr/>
          <p:nvPr/>
        </p:nvSpPr>
        <p:spPr>
          <a:xfrm>
            <a:off x="8665733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8724900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8784067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8843234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8901056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8960223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9019390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9078557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9136380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9195547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9254714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9313881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9371703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9430870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9490037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9549205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9607027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9666194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4" name="object 214"/>
          <p:cNvSpPr/>
          <p:nvPr/>
        </p:nvSpPr>
        <p:spPr>
          <a:xfrm>
            <a:off x="9725361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5" name="object 215"/>
          <p:cNvSpPr/>
          <p:nvPr/>
        </p:nvSpPr>
        <p:spPr>
          <a:xfrm>
            <a:off x="9784528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9842350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7" name="object 217"/>
          <p:cNvSpPr/>
          <p:nvPr/>
        </p:nvSpPr>
        <p:spPr>
          <a:xfrm>
            <a:off x="9901517" y="3584987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8" name="object 218"/>
          <p:cNvSpPr/>
          <p:nvPr/>
        </p:nvSpPr>
        <p:spPr>
          <a:xfrm>
            <a:off x="4253753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4312920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0" name="object 220"/>
          <p:cNvSpPr/>
          <p:nvPr/>
        </p:nvSpPr>
        <p:spPr>
          <a:xfrm>
            <a:off x="4372087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1" name="object 221"/>
          <p:cNvSpPr/>
          <p:nvPr/>
        </p:nvSpPr>
        <p:spPr>
          <a:xfrm>
            <a:off x="4429909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" name="object 222"/>
          <p:cNvSpPr/>
          <p:nvPr/>
        </p:nvSpPr>
        <p:spPr>
          <a:xfrm>
            <a:off x="4489076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4548243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4" name="object 224"/>
          <p:cNvSpPr/>
          <p:nvPr/>
        </p:nvSpPr>
        <p:spPr>
          <a:xfrm>
            <a:off x="4607410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5" name="object 225"/>
          <p:cNvSpPr/>
          <p:nvPr/>
        </p:nvSpPr>
        <p:spPr>
          <a:xfrm>
            <a:off x="4665233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6" name="object 226"/>
          <p:cNvSpPr/>
          <p:nvPr/>
        </p:nvSpPr>
        <p:spPr>
          <a:xfrm>
            <a:off x="4724400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7" name="object 227"/>
          <p:cNvSpPr/>
          <p:nvPr/>
        </p:nvSpPr>
        <p:spPr>
          <a:xfrm>
            <a:off x="4783567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8" name="object 228"/>
          <p:cNvSpPr/>
          <p:nvPr/>
        </p:nvSpPr>
        <p:spPr>
          <a:xfrm>
            <a:off x="4842734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9" name="object 229"/>
          <p:cNvSpPr/>
          <p:nvPr/>
        </p:nvSpPr>
        <p:spPr>
          <a:xfrm>
            <a:off x="4900556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0" name="object 230"/>
          <p:cNvSpPr/>
          <p:nvPr/>
        </p:nvSpPr>
        <p:spPr>
          <a:xfrm>
            <a:off x="4959723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1" name="object 231"/>
          <p:cNvSpPr/>
          <p:nvPr/>
        </p:nvSpPr>
        <p:spPr>
          <a:xfrm>
            <a:off x="5018890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2" name="object 232"/>
          <p:cNvSpPr/>
          <p:nvPr/>
        </p:nvSpPr>
        <p:spPr>
          <a:xfrm>
            <a:off x="5078057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3" name="object 233"/>
          <p:cNvSpPr/>
          <p:nvPr/>
        </p:nvSpPr>
        <p:spPr>
          <a:xfrm>
            <a:off x="5135880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4" name="object 234"/>
          <p:cNvSpPr/>
          <p:nvPr/>
        </p:nvSpPr>
        <p:spPr>
          <a:xfrm>
            <a:off x="5195047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" name="object 235"/>
          <p:cNvSpPr/>
          <p:nvPr/>
        </p:nvSpPr>
        <p:spPr>
          <a:xfrm>
            <a:off x="5254214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6" name="object 236"/>
          <p:cNvSpPr/>
          <p:nvPr/>
        </p:nvSpPr>
        <p:spPr>
          <a:xfrm>
            <a:off x="5313381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7" name="object 237"/>
          <p:cNvSpPr/>
          <p:nvPr/>
        </p:nvSpPr>
        <p:spPr>
          <a:xfrm>
            <a:off x="5371203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8" name="object 238"/>
          <p:cNvSpPr/>
          <p:nvPr/>
        </p:nvSpPr>
        <p:spPr>
          <a:xfrm>
            <a:off x="5430370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9" name="object 239"/>
          <p:cNvSpPr/>
          <p:nvPr/>
        </p:nvSpPr>
        <p:spPr>
          <a:xfrm>
            <a:off x="5489537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0" name="object 240"/>
          <p:cNvSpPr/>
          <p:nvPr/>
        </p:nvSpPr>
        <p:spPr>
          <a:xfrm>
            <a:off x="5548705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1" name="object 241"/>
          <p:cNvSpPr/>
          <p:nvPr/>
        </p:nvSpPr>
        <p:spPr>
          <a:xfrm>
            <a:off x="5606527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2" name="object 242"/>
          <p:cNvSpPr/>
          <p:nvPr/>
        </p:nvSpPr>
        <p:spPr>
          <a:xfrm>
            <a:off x="5665694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3" name="object 243"/>
          <p:cNvSpPr/>
          <p:nvPr/>
        </p:nvSpPr>
        <p:spPr>
          <a:xfrm>
            <a:off x="5724861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4" name="object 244"/>
          <p:cNvSpPr/>
          <p:nvPr/>
        </p:nvSpPr>
        <p:spPr>
          <a:xfrm>
            <a:off x="5784028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5841850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6" name="object 246"/>
          <p:cNvSpPr/>
          <p:nvPr/>
        </p:nvSpPr>
        <p:spPr>
          <a:xfrm>
            <a:off x="5901017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5960185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8" name="object 248"/>
          <p:cNvSpPr/>
          <p:nvPr/>
        </p:nvSpPr>
        <p:spPr>
          <a:xfrm>
            <a:off x="6019352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6077174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0" name="object 250"/>
          <p:cNvSpPr/>
          <p:nvPr/>
        </p:nvSpPr>
        <p:spPr>
          <a:xfrm>
            <a:off x="6136341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1" name="object 251"/>
          <p:cNvSpPr/>
          <p:nvPr/>
        </p:nvSpPr>
        <p:spPr>
          <a:xfrm>
            <a:off x="6195508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" name="object 252"/>
          <p:cNvSpPr/>
          <p:nvPr/>
        </p:nvSpPr>
        <p:spPr>
          <a:xfrm>
            <a:off x="6254675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6312497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4" name="object 254"/>
          <p:cNvSpPr/>
          <p:nvPr/>
        </p:nvSpPr>
        <p:spPr>
          <a:xfrm>
            <a:off x="6371665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5" name="object 255"/>
          <p:cNvSpPr/>
          <p:nvPr/>
        </p:nvSpPr>
        <p:spPr>
          <a:xfrm>
            <a:off x="6430832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6489999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7" name="object 257"/>
          <p:cNvSpPr/>
          <p:nvPr/>
        </p:nvSpPr>
        <p:spPr>
          <a:xfrm>
            <a:off x="6547821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8" name="object 258"/>
          <p:cNvSpPr/>
          <p:nvPr/>
        </p:nvSpPr>
        <p:spPr>
          <a:xfrm>
            <a:off x="6606988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9" name="object 259"/>
          <p:cNvSpPr/>
          <p:nvPr/>
        </p:nvSpPr>
        <p:spPr>
          <a:xfrm>
            <a:off x="6666155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0" name="object 260"/>
          <p:cNvSpPr/>
          <p:nvPr/>
        </p:nvSpPr>
        <p:spPr>
          <a:xfrm>
            <a:off x="6725322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1" name="object 261"/>
          <p:cNvSpPr/>
          <p:nvPr/>
        </p:nvSpPr>
        <p:spPr>
          <a:xfrm>
            <a:off x="6783145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2" name="object 262"/>
          <p:cNvSpPr/>
          <p:nvPr/>
        </p:nvSpPr>
        <p:spPr>
          <a:xfrm>
            <a:off x="6842312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3" name="object 263"/>
          <p:cNvSpPr/>
          <p:nvPr/>
        </p:nvSpPr>
        <p:spPr>
          <a:xfrm>
            <a:off x="6901479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6960646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5" name="object 265"/>
          <p:cNvSpPr/>
          <p:nvPr/>
        </p:nvSpPr>
        <p:spPr>
          <a:xfrm>
            <a:off x="7018468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6" name="object 266"/>
          <p:cNvSpPr/>
          <p:nvPr/>
        </p:nvSpPr>
        <p:spPr>
          <a:xfrm>
            <a:off x="7077635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7" name="object 267"/>
          <p:cNvSpPr/>
          <p:nvPr/>
        </p:nvSpPr>
        <p:spPr>
          <a:xfrm>
            <a:off x="7136802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8" name="object 268"/>
          <p:cNvSpPr/>
          <p:nvPr/>
        </p:nvSpPr>
        <p:spPr>
          <a:xfrm>
            <a:off x="7195969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9" name="object 269"/>
          <p:cNvSpPr/>
          <p:nvPr/>
        </p:nvSpPr>
        <p:spPr>
          <a:xfrm>
            <a:off x="7253792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0" name="object 270"/>
          <p:cNvSpPr/>
          <p:nvPr/>
        </p:nvSpPr>
        <p:spPr>
          <a:xfrm>
            <a:off x="7312959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1" name="object 271"/>
          <p:cNvSpPr/>
          <p:nvPr/>
        </p:nvSpPr>
        <p:spPr>
          <a:xfrm>
            <a:off x="7372126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2" name="object 272"/>
          <p:cNvSpPr/>
          <p:nvPr/>
        </p:nvSpPr>
        <p:spPr>
          <a:xfrm>
            <a:off x="7431293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3" name="object 273"/>
          <p:cNvSpPr/>
          <p:nvPr/>
        </p:nvSpPr>
        <p:spPr>
          <a:xfrm>
            <a:off x="7489115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4" name="object 274"/>
          <p:cNvSpPr/>
          <p:nvPr/>
        </p:nvSpPr>
        <p:spPr>
          <a:xfrm>
            <a:off x="7548282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5" name="object 275"/>
          <p:cNvSpPr/>
          <p:nvPr/>
        </p:nvSpPr>
        <p:spPr>
          <a:xfrm>
            <a:off x="7607449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" name="object 276"/>
          <p:cNvSpPr/>
          <p:nvPr/>
        </p:nvSpPr>
        <p:spPr>
          <a:xfrm>
            <a:off x="7666616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7" name="object 277"/>
          <p:cNvSpPr/>
          <p:nvPr/>
        </p:nvSpPr>
        <p:spPr>
          <a:xfrm>
            <a:off x="7724439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8" name="object 278"/>
          <p:cNvSpPr/>
          <p:nvPr/>
        </p:nvSpPr>
        <p:spPr>
          <a:xfrm>
            <a:off x="7783606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9" name="object 279"/>
          <p:cNvSpPr/>
          <p:nvPr/>
        </p:nvSpPr>
        <p:spPr>
          <a:xfrm>
            <a:off x="7842773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0" name="object 280"/>
          <p:cNvSpPr/>
          <p:nvPr/>
        </p:nvSpPr>
        <p:spPr>
          <a:xfrm>
            <a:off x="7901940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1" name="object 281"/>
          <p:cNvSpPr/>
          <p:nvPr/>
        </p:nvSpPr>
        <p:spPr>
          <a:xfrm>
            <a:off x="7959762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2" name="object 282"/>
          <p:cNvSpPr/>
          <p:nvPr/>
        </p:nvSpPr>
        <p:spPr>
          <a:xfrm>
            <a:off x="8018929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3" name="object 283"/>
          <p:cNvSpPr/>
          <p:nvPr/>
        </p:nvSpPr>
        <p:spPr>
          <a:xfrm>
            <a:off x="8078096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4" name="object 284"/>
          <p:cNvSpPr/>
          <p:nvPr/>
        </p:nvSpPr>
        <p:spPr>
          <a:xfrm>
            <a:off x="8137263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5" name="object 285"/>
          <p:cNvSpPr/>
          <p:nvPr/>
        </p:nvSpPr>
        <p:spPr>
          <a:xfrm>
            <a:off x="8195086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" name="object 286"/>
          <p:cNvSpPr/>
          <p:nvPr/>
        </p:nvSpPr>
        <p:spPr>
          <a:xfrm>
            <a:off x="8254253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7" name="object 287"/>
          <p:cNvSpPr/>
          <p:nvPr/>
        </p:nvSpPr>
        <p:spPr>
          <a:xfrm>
            <a:off x="8313420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8372587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9" name="object 289"/>
          <p:cNvSpPr/>
          <p:nvPr/>
        </p:nvSpPr>
        <p:spPr>
          <a:xfrm>
            <a:off x="8430409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0" name="object 290"/>
          <p:cNvSpPr/>
          <p:nvPr/>
        </p:nvSpPr>
        <p:spPr>
          <a:xfrm>
            <a:off x="8489576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1" name="object 291"/>
          <p:cNvSpPr/>
          <p:nvPr/>
        </p:nvSpPr>
        <p:spPr>
          <a:xfrm>
            <a:off x="8548743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2" name="object 292"/>
          <p:cNvSpPr/>
          <p:nvPr/>
        </p:nvSpPr>
        <p:spPr>
          <a:xfrm>
            <a:off x="8607910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3" name="object 293"/>
          <p:cNvSpPr/>
          <p:nvPr/>
        </p:nvSpPr>
        <p:spPr>
          <a:xfrm>
            <a:off x="8665733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4" name="object 294"/>
          <p:cNvSpPr/>
          <p:nvPr/>
        </p:nvSpPr>
        <p:spPr>
          <a:xfrm>
            <a:off x="8724900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5" name="object 295"/>
          <p:cNvSpPr/>
          <p:nvPr/>
        </p:nvSpPr>
        <p:spPr>
          <a:xfrm>
            <a:off x="8784067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6" name="object 296"/>
          <p:cNvSpPr/>
          <p:nvPr/>
        </p:nvSpPr>
        <p:spPr>
          <a:xfrm>
            <a:off x="8843234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7" name="object 297"/>
          <p:cNvSpPr/>
          <p:nvPr/>
        </p:nvSpPr>
        <p:spPr>
          <a:xfrm>
            <a:off x="8901056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8" name="object 298"/>
          <p:cNvSpPr/>
          <p:nvPr/>
        </p:nvSpPr>
        <p:spPr>
          <a:xfrm>
            <a:off x="8960223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9" name="object 299"/>
          <p:cNvSpPr/>
          <p:nvPr/>
        </p:nvSpPr>
        <p:spPr>
          <a:xfrm>
            <a:off x="9019390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0" name="object 300"/>
          <p:cNvSpPr/>
          <p:nvPr/>
        </p:nvSpPr>
        <p:spPr>
          <a:xfrm>
            <a:off x="9078557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1" name="object 301"/>
          <p:cNvSpPr/>
          <p:nvPr/>
        </p:nvSpPr>
        <p:spPr>
          <a:xfrm>
            <a:off x="9136380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2" name="object 302"/>
          <p:cNvSpPr/>
          <p:nvPr/>
        </p:nvSpPr>
        <p:spPr>
          <a:xfrm>
            <a:off x="9195547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3" name="object 303"/>
          <p:cNvSpPr/>
          <p:nvPr/>
        </p:nvSpPr>
        <p:spPr>
          <a:xfrm>
            <a:off x="9254714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4" name="object 304"/>
          <p:cNvSpPr/>
          <p:nvPr/>
        </p:nvSpPr>
        <p:spPr>
          <a:xfrm>
            <a:off x="9313881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5" name="object 305"/>
          <p:cNvSpPr/>
          <p:nvPr/>
        </p:nvSpPr>
        <p:spPr>
          <a:xfrm>
            <a:off x="9371703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6" name="object 306"/>
          <p:cNvSpPr/>
          <p:nvPr/>
        </p:nvSpPr>
        <p:spPr>
          <a:xfrm>
            <a:off x="9430870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7" name="object 307"/>
          <p:cNvSpPr/>
          <p:nvPr/>
        </p:nvSpPr>
        <p:spPr>
          <a:xfrm>
            <a:off x="9490037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8" name="object 308"/>
          <p:cNvSpPr/>
          <p:nvPr/>
        </p:nvSpPr>
        <p:spPr>
          <a:xfrm>
            <a:off x="9549205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9" name="object 309"/>
          <p:cNvSpPr/>
          <p:nvPr/>
        </p:nvSpPr>
        <p:spPr>
          <a:xfrm>
            <a:off x="9607027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0" name="object 310"/>
          <p:cNvSpPr/>
          <p:nvPr/>
        </p:nvSpPr>
        <p:spPr>
          <a:xfrm>
            <a:off x="9666194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1" name="object 311"/>
          <p:cNvSpPr/>
          <p:nvPr/>
        </p:nvSpPr>
        <p:spPr>
          <a:xfrm>
            <a:off x="9725361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2" name="object 312"/>
          <p:cNvSpPr/>
          <p:nvPr/>
        </p:nvSpPr>
        <p:spPr>
          <a:xfrm>
            <a:off x="9784528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3" name="object 313"/>
          <p:cNvSpPr/>
          <p:nvPr/>
        </p:nvSpPr>
        <p:spPr>
          <a:xfrm>
            <a:off x="9842350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4" name="object 314"/>
          <p:cNvSpPr/>
          <p:nvPr/>
        </p:nvSpPr>
        <p:spPr>
          <a:xfrm>
            <a:off x="9901517" y="4601584"/>
            <a:ext cx="33618" cy="8404"/>
          </a:xfrm>
          <a:custGeom>
            <a:avLst/>
            <a:gdLst/>
            <a:ahLst/>
            <a:cxnLst/>
            <a:rect l="l" t="t" r="r" b="b"/>
            <a:pathLst>
              <a:path w="38100" h="9525">
                <a:moveTo>
                  <a:pt x="38100" y="9144"/>
                </a:moveTo>
                <a:lnTo>
                  <a:pt x="38100" y="0"/>
                </a:lnTo>
                <a:lnTo>
                  <a:pt x="0" y="0"/>
                </a:lnTo>
                <a:lnTo>
                  <a:pt x="0" y="9144"/>
                </a:lnTo>
                <a:lnTo>
                  <a:pt x="38100" y="91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5" name="object 315"/>
          <p:cNvSpPr txBox="1">
            <a:spLocks noGrp="1"/>
          </p:cNvSpPr>
          <p:nvPr>
            <p:ph type="title"/>
          </p:nvPr>
        </p:nvSpPr>
        <p:spPr>
          <a:xfrm>
            <a:off x="2129111" y="614524"/>
            <a:ext cx="7463118" cy="600738"/>
          </a:xfrm>
          <a:prstGeom prst="rect">
            <a:avLst/>
          </a:prstGeom>
          <a:solidFill>
            <a:srgbClr val="004C92"/>
          </a:solidFill>
        </p:spPr>
        <p:txBody>
          <a:bodyPr vert="horz" wrap="square" lIns="0" tIns="3362" rIns="0" bIns="0" rtlCol="0">
            <a:spAutoFit/>
          </a:bodyPr>
          <a:lstStyle/>
          <a:p>
            <a:pPr marL="337315" marR="384943">
              <a:spcBef>
                <a:spcPts val="26"/>
              </a:spcBef>
            </a:pPr>
            <a:r>
              <a:rPr sz="1941" spc="-4" dirty="0">
                <a:solidFill>
                  <a:srgbClr val="FFFFFF"/>
                </a:solidFill>
              </a:rPr>
              <a:t>All of the elements of the path to 100K can have a meaningful  contribution</a:t>
            </a:r>
            <a:endParaRPr sz="1941"/>
          </a:p>
        </p:txBody>
      </p:sp>
      <p:sp>
        <p:nvSpPr>
          <p:cNvPr id="316" name="object 316"/>
          <p:cNvSpPr/>
          <p:nvPr/>
        </p:nvSpPr>
        <p:spPr>
          <a:xfrm>
            <a:off x="2445117" y="3883510"/>
            <a:ext cx="359148" cy="359148"/>
          </a:xfrm>
          <a:custGeom>
            <a:avLst/>
            <a:gdLst/>
            <a:ahLst/>
            <a:cxnLst/>
            <a:rect l="l" t="t" r="r" b="b"/>
            <a:pathLst>
              <a:path w="407034" h="407035">
                <a:moveTo>
                  <a:pt x="406908" y="204216"/>
                </a:moveTo>
                <a:lnTo>
                  <a:pt x="401514" y="157394"/>
                </a:lnTo>
                <a:lnTo>
                  <a:pt x="386149" y="114411"/>
                </a:lnTo>
                <a:lnTo>
                  <a:pt x="362041" y="76493"/>
                </a:lnTo>
                <a:lnTo>
                  <a:pt x="330414" y="44866"/>
                </a:lnTo>
                <a:lnTo>
                  <a:pt x="292496" y="20758"/>
                </a:lnTo>
                <a:lnTo>
                  <a:pt x="249513" y="5393"/>
                </a:lnTo>
                <a:lnTo>
                  <a:pt x="202692" y="0"/>
                </a:lnTo>
                <a:lnTo>
                  <a:pt x="156434" y="5393"/>
                </a:lnTo>
                <a:lnTo>
                  <a:pt x="113855" y="20758"/>
                </a:lnTo>
                <a:lnTo>
                  <a:pt x="76208" y="44866"/>
                </a:lnTo>
                <a:lnTo>
                  <a:pt x="44746" y="76493"/>
                </a:lnTo>
                <a:lnTo>
                  <a:pt x="20722" y="114411"/>
                </a:lnTo>
                <a:lnTo>
                  <a:pt x="5389" y="157394"/>
                </a:lnTo>
                <a:lnTo>
                  <a:pt x="0" y="204216"/>
                </a:lnTo>
                <a:lnTo>
                  <a:pt x="5389" y="250953"/>
                </a:lnTo>
                <a:lnTo>
                  <a:pt x="20722" y="293718"/>
                </a:lnTo>
                <a:lnTo>
                  <a:pt x="44746" y="331338"/>
                </a:lnTo>
                <a:lnTo>
                  <a:pt x="76208" y="362640"/>
                </a:lnTo>
                <a:lnTo>
                  <a:pt x="113855" y="386451"/>
                </a:lnTo>
                <a:lnTo>
                  <a:pt x="156434" y="401598"/>
                </a:lnTo>
                <a:lnTo>
                  <a:pt x="202692" y="406908"/>
                </a:lnTo>
                <a:lnTo>
                  <a:pt x="249513" y="401598"/>
                </a:lnTo>
                <a:lnTo>
                  <a:pt x="292496" y="386451"/>
                </a:lnTo>
                <a:lnTo>
                  <a:pt x="330414" y="362640"/>
                </a:lnTo>
                <a:lnTo>
                  <a:pt x="362041" y="331338"/>
                </a:lnTo>
                <a:lnTo>
                  <a:pt x="386149" y="293718"/>
                </a:lnTo>
                <a:lnTo>
                  <a:pt x="401514" y="250953"/>
                </a:lnTo>
                <a:lnTo>
                  <a:pt x="406908" y="204216"/>
                </a:lnTo>
                <a:close/>
              </a:path>
            </a:pathLst>
          </a:custGeom>
          <a:solidFill>
            <a:srgbClr val="B1D5E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7" name="object 317"/>
          <p:cNvSpPr/>
          <p:nvPr/>
        </p:nvSpPr>
        <p:spPr>
          <a:xfrm>
            <a:off x="2435704" y="3875441"/>
            <a:ext cx="376518" cy="376518"/>
          </a:xfrm>
          <a:custGeom>
            <a:avLst/>
            <a:gdLst/>
            <a:ahLst/>
            <a:cxnLst/>
            <a:rect l="l" t="t" r="r" b="b"/>
            <a:pathLst>
              <a:path w="426719" h="426720">
                <a:moveTo>
                  <a:pt x="426720" y="234696"/>
                </a:moveTo>
                <a:lnTo>
                  <a:pt x="426720" y="190500"/>
                </a:lnTo>
                <a:lnTo>
                  <a:pt x="423672" y="170688"/>
                </a:lnTo>
                <a:lnTo>
                  <a:pt x="409956" y="129540"/>
                </a:lnTo>
                <a:lnTo>
                  <a:pt x="391668" y="92964"/>
                </a:lnTo>
                <a:lnTo>
                  <a:pt x="364236" y="62484"/>
                </a:lnTo>
                <a:lnTo>
                  <a:pt x="333756" y="36576"/>
                </a:lnTo>
                <a:lnTo>
                  <a:pt x="297180" y="16764"/>
                </a:lnTo>
                <a:lnTo>
                  <a:pt x="257556" y="4572"/>
                </a:lnTo>
                <a:lnTo>
                  <a:pt x="236220" y="0"/>
                </a:lnTo>
                <a:lnTo>
                  <a:pt x="192024" y="0"/>
                </a:lnTo>
                <a:lnTo>
                  <a:pt x="150876" y="9144"/>
                </a:lnTo>
                <a:lnTo>
                  <a:pt x="112776" y="25908"/>
                </a:lnTo>
                <a:lnTo>
                  <a:pt x="77724" y="48768"/>
                </a:lnTo>
                <a:lnTo>
                  <a:pt x="48768" y="77724"/>
                </a:lnTo>
                <a:lnTo>
                  <a:pt x="25908" y="111252"/>
                </a:lnTo>
                <a:lnTo>
                  <a:pt x="10668" y="149352"/>
                </a:lnTo>
                <a:lnTo>
                  <a:pt x="1524" y="190500"/>
                </a:lnTo>
                <a:lnTo>
                  <a:pt x="0" y="213360"/>
                </a:lnTo>
                <a:lnTo>
                  <a:pt x="1524" y="234696"/>
                </a:lnTo>
                <a:lnTo>
                  <a:pt x="4572" y="256032"/>
                </a:lnTo>
                <a:lnTo>
                  <a:pt x="16764" y="295656"/>
                </a:lnTo>
                <a:lnTo>
                  <a:pt x="19812" y="301752"/>
                </a:lnTo>
                <a:lnTo>
                  <a:pt x="19812" y="211836"/>
                </a:lnTo>
                <a:lnTo>
                  <a:pt x="19866" y="212598"/>
                </a:lnTo>
                <a:lnTo>
                  <a:pt x="21336" y="192024"/>
                </a:lnTo>
                <a:lnTo>
                  <a:pt x="21336" y="193548"/>
                </a:lnTo>
                <a:lnTo>
                  <a:pt x="22860" y="183642"/>
                </a:lnTo>
                <a:lnTo>
                  <a:pt x="22860" y="173736"/>
                </a:lnTo>
                <a:lnTo>
                  <a:pt x="35052" y="137160"/>
                </a:lnTo>
                <a:lnTo>
                  <a:pt x="42672" y="120396"/>
                </a:lnTo>
                <a:lnTo>
                  <a:pt x="53340" y="103632"/>
                </a:lnTo>
                <a:lnTo>
                  <a:pt x="53340" y="105156"/>
                </a:lnTo>
                <a:lnTo>
                  <a:pt x="64008" y="88392"/>
                </a:lnTo>
                <a:lnTo>
                  <a:pt x="64008" y="89916"/>
                </a:lnTo>
                <a:lnTo>
                  <a:pt x="76200" y="76369"/>
                </a:lnTo>
                <a:lnTo>
                  <a:pt x="76200" y="76200"/>
                </a:lnTo>
                <a:lnTo>
                  <a:pt x="77724" y="74676"/>
                </a:lnTo>
                <a:lnTo>
                  <a:pt x="77724" y="74828"/>
                </a:lnTo>
                <a:lnTo>
                  <a:pt x="91440" y="62484"/>
                </a:lnTo>
                <a:lnTo>
                  <a:pt x="91440" y="62788"/>
                </a:lnTo>
                <a:lnTo>
                  <a:pt x="105156" y="51816"/>
                </a:lnTo>
                <a:lnTo>
                  <a:pt x="121920" y="41148"/>
                </a:lnTo>
                <a:lnTo>
                  <a:pt x="121920" y="41910"/>
                </a:lnTo>
                <a:lnTo>
                  <a:pt x="138684" y="33528"/>
                </a:lnTo>
                <a:lnTo>
                  <a:pt x="155448" y="27940"/>
                </a:lnTo>
                <a:lnTo>
                  <a:pt x="155448" y="27432"/>
                </a:lnTo>
                <a:lnTo>
                  <a:pt x="173736" y="23211"/>
                </a:lnTo>
                <a:lnTo>
                  <a:pt x="173736" y="22860"/>
                </a:lnTo>
                <a:lnTo>
                  <a:pt x="193548" y="20029"/>
                </a:lnTo>
                <a:lnTo>
                  <a:pt x="193548" y="19812"/>
                </a:lnTo>
                <a:lnTo>
                  <a:pt x="213360" y="18396"/>
                </a:lnTo>
                <a:lnTo>
                  <a:pt x="234696" y="19812"/>
                </a:lnTo>
                <a:lnTo>
                  <a:pt x="234696" y="20046"/>
                </a:lnTo>
                <a:lnTo>
                  <a:pt x="252984" y="22860"/>
                </a:lnTo>
                <a:lnTo>
                  <a:pt x="272796" y="27432"/>
                </a:lnTo>
                <a:lnTo>
                  <a:pt x="272796" y="27940"/>
                </a:lnTo>
                <a:lnTo>
                  <a:pt x="289560" y="33528"/>
                </a:lnTo>
                <a:lnTo>
                  <a:pt x="306324" y="42672"/>
                </a:lnTo>
                <a:lnTo>
                  <a:pt x="306324" y="41148"/>
                </a:lnTo>
                <a:lnTo>
                  <a:pt x="323088" y="51816"/>
                </a:lnTo>
                <a:lnTo>
                  <a:pt x="323088" y="52924"/>
                </a:lnTo>
                <a:lnTo>
                  <a:pt x="336804" y="62899"/>
                </a:lnTo>
                <a:lnTo>
                  <a:pt x="336804" y="62484"/>
                </a:lnTo>
                <a:lnTo>
                  <a:pt x="350520" y="74828"/>
                </a:lnTo>
                <a:lnTo>
                  <a:pt x="350520" y="74676"/>
                </a:lnTo>
                <a:lnTo>
                  <a:pt x="352044" y="76200"/>
                </a:lnTo>
                <a:lnTo>
                  <a:pt x="352044" y="76369"/>
                </a:lnTo>
                <a:lnTo>
                  <a:pt x="364236" y="89916"/>
                </a:lnTo>
                <a:lnTo>
                  <a:pt x="364236" y="88392"/>
                </a:lnTo>
                <a:lnTo>
                  <a:pt x="374904" y="105156"/>
                </a:lnTo>
                <a:lnTo>
                  <a:pt x="374904" y="103632"/>
                </a:lnTo>
                <a:lnTo>
                  <a:pt x="385572" y="120396"/>
                </a:lnTo>
                <a:lnTo>
                  <a:pt x="385572" y="123190"/>
                </a:lnTo>
                <a:lnTo>
                  <a:pt x="393192" y="137160"/>
                </a:lnTo>
                <a:lnTo>
                  <a:pt x="399288" y="155448"/>
                </a:lnTo>
                <a:lnTo>
                  <a:pt x="403860" y="173736"/>
                </a:lnTo>
                <a:lnTo>
                  <a:pt x="406908" y="193548"/>
                </a:lnTo>
                <a:lnTo>
                  <a:pt x="406908" y="192024"/>
                </a:lnTo>
                <a:lnTo>
                  <a:pt x="408377" y="212598"/>
                </a:lnTo>
                <a:lnTo>
                  <a:pt x="408432" y="211836"/>
                </a:lnTo>
                <a:lnTo>
                  <a:pt x="408432" y="299313"/>
                </a:lnTo>
                <a:lnTo>
                  <a:pt x="409956" y="295656"/>
                </a:lnTo>
                <a:lnTo>
                  <a:pt x="417576" y="275844"/>
                </a:lnTo>
                <a:lnTo>
                  <a:pt x="423672" y="256032"/>
                </a:lnTo>
                <a:lnTo>
                  <a:pt x="426720" y="234696"/>
                </a:lnTo>
                <a:close/>
              </a:path>
              <a:path w="426719" h="426720">
                <a:moveTo>
                  <a:pt x="19866" y="212598"/>
                </a:moveTo>
                <a:lnTo>
                  <a:pt x="19812" y="211836"/>
                </a:lnTo>
                <a:lnTo>
                  <a:pt x="19812" y="213360"/>
                </a:lnTo>
                <a:lnTo>
                  <a:pt x="19866" y="212598"/>
                </a:lnTo>
                <a:close/>
              </a:path>
              <a:path w="426719" h="426720">
                <a:moveTo>
                  <a:pt x="24384" y="252984"/>
                </a:moveTo>
                <a:lnTo>
                  <a:pt x="21336" y="231648"/>
                </a:lnTo>
                <a:lnTo>
                  <a:pt x="21336" y="233172"/>
                </a:lnTo>
                <a:lnTo>
                  <a:pt x="19866" y="212598"/>
                </a:lnTo>
                <a:lnTo>
                  <a:pt x="19812" y="213360"/>
                </a:lnTo>
                <a:lnTo>
                  <a:pt x="19812" y="301752"/>
                </a:lnTo>
                <a:lnTo>
                  <a:pt x="22860" y="307848"/>
                </a:lnTo>
                <a:lnTo>
                  <a:pt x="22860" y="251460"/>
                </a:lnTo>
                <a:lnTo>
                  <a:pt x="24384" y="252984"/>
                </a:lnTo>
                <a:close/>
              </a:path>
              <a:path w="426719" h="426720">
                <a:moveTo>
                  <a:pt x="24384" y="173736"/>
                </a:moveTo>
                <a:lnTo>
                  <a:pt x="22860" y="173736"/>
                </a:lnTo>
                <a:lnTo>
                  <a:pt x="22860" y="183642"/>
                </a:lnTo>
                <a:lnTo>
                  <a:pt x="24384" y="173736"/>
                </a:lnTo>
                <a:close/>
              </a:path>
              <a:path w="426719" h="426720">
                <a:moveTo>
                  <a:pt x="77724" y="350520"/>
                </a:moveTo>
                <a:lnTo>
                  <a:pt x="64008" y="336804"/>
                </a:lnTo>
                <a:lnTo>
                  <a:pt x="53340" y="321564"/>
                </a:lnTo>
                <a:lnTo>
                  <a:pt x="42672" y="304800"/>
                </a:lnTo>
                <a:lnTo>
                  <a:pt x="42672" y="306324"/>
                </a:lnTo>
                <a:lnTo>
                  <a:pt x="35052" y="288036"/>
                </a:lnTo>
                <a:lnTo>
                  <a:pt x="35052" y="289560"/>
                </a:lnTo>
                <a:lnTo>
                  <a:pt x="28956" y="269748"/>
                </a:lnTo>
                <a:lnTo>
                  <a:pt x="28956" y="271272"/>
                </a:lnTo>
                <a:lnTo>
                  <a:pt x="22860" y="251460"/>
                </a:lnTo>
                <a:lnTo>
                  <a:pt x="22860" y="307848"/>
                </a:lnTo>
                <a:lnTo>
                  <a:pt x="48768" y="348996"/>
                </a:lnTo>
                <a:lnTo>
                  <a:pt x="76200" y="376580"/>
                </a:lnTo>
                <a:lnTo>
                  <a:pt x="76200" y="350520"/>
                </a:lnTo>
                <a:lnTo>
                  <a:pt x="77724" y="350520"/>
                </a:lnTo>
                <a:close/>
              </a:path>
              <a:path w="426719" h="426720">
                <a:moveTo>
                  <a:pt x="77724" y="74676"/>
                </a:moveTo>
                <a:lnTo>
                  <a:pt x="76200" y="76200"/>
                </a:lnTo>
                <a:lnTo>
                  <a:pt x="77002" y="75478"/>
                </a:lnTo>
                <a:lnTo>
                  <a:pt x="77724" y="74676"/>
                </a:lnTo>
                <a:close/>
              </a:path>
              <a:path w="426719" h="426720">
                <a:moveTo>
                  <a:pt x="77002" y="75478"/>
                </a:moveTo>
                <a:lnTo>
                  <a:pt x="76200" y="76200"/>
                </a:lnTo>
                <a:lnTo>
                  <a:pt x="76200" y="76369"/>
                </a:lnTo>
                <a:lnTo>
                  <a:pt x="77002" y="75478"/>
                </a:lnTo>
                <a:close/>
              </a:path>
              <a:path w="426719" h="426720">
                <a:moveTo>
                  <a:pt x="91440" y="362712"/>
                </a:moveTo>
                <a:lnTo>
                  <a:pt x="76200" y="350520"/>
                </a:lnTo>
                <a:lnTo>
                  <a:pt x="76200" y="376580"/>
                </a:lnTo>
                <a:lnTo>
                  <a:pt x="77724" y="377952"/>
                </a:lnTo>
                <a:lnTo>
                  <a:pt x="89916" y="386818"/>
                </a:lnTo>
                <a:lnTo>
                  <a:pt x="89916" y="362712"/>
                </a:lnTo>
                <a:lnTo>
                  <a:pt x="91440" y="362712"/>
                </a:lnTo>
                <a:close/>
              </a:path>
              <a:path w="426719" h="426720">
                <a:moveTo>
                  <a:pt x="77724" y="74828"/>
                </a:moveTo>
                <a:lnTo>
                  <a:pt x="77724" y="74676"/>
                </a:lnTo>
                <a:lnTo>
                  <a:pt x="77002" y="75478"/>
                </a:lnTo>
                <a:lnTo>
                  <a:pt x="77724" y="74828"/>
                </a:lnTo>
                <a:close/>
              </a:path>
              <a:path w="426719" h="426720">
                <a:moveTo>
                  <a:pt x="91440" y="62788"/>
                </a:moveTo>
                <a:lnTo>
                  <a:pt x="91440" y="62484"/>
                </a:lnTo>
                <a:lnTo>
                  <a:pt x="89916" y="64008"/>
                </a:lnTo>
                <a:lnTo>
                  <a:pt x="91440" y="62788"/>
                </a:lnTo>
                <a:close/>
              </a:path>
              <a:path w="426719" h="426720">
                <a:moveTo>
                  <a:pt x="121920" y="384048"/>
                </a:moveTo>
                <a:lnTo>
                  <a:pt x="105156" y="373380"/>
                </a:lnTo>
                <a:lnTo>
                  <a:pt x="105156" y="374904"/>
                </a:lnTo>
                <a:lnTo>
                  <a:pt x="89916" y="362712"/>
                </a:lnTo>
                <a:lnTo>
                  <a:pt x="89916" y="386818"/>
                </a:lnTo>
                <a:lnTo>
                  <a:pt x="94488" y="390144"/>
                </a:lnTo>
                <a:lnTo>
                  <a:pt x="112776" y="400812"/>
                </a:lnTo>
                <a:lnTo>
                  <a:pt x="120396" y="404622"/>
                </a:lnTo>
                <a:lnTo>
                  <a:pt x="120396" y="384048"/>
                </a:lnTo>
                <a:lnTo>
                  <a:pt x="121920" y="384048"/>
                </a:lnTo>
                <a:close/>
              </a:path>
              <a:path w="426719" h="426720">
                <a:moveTo>
                  <a:pt x="121920" y="41910"/>
                </a:moveTo>
                <a:lnTo>
                  <a:pt x="121920" y="41148"/>
                </a:lnTo>
                <a:lnTo>
                  <a:pt x="120396" y="42672"/>
                </a:lnTo>
                <a:lnTo>
                  <a:pt x="121920" y="41910"/>
                </a:lnTo>
                <a:close/>
              </a:path>
              <a:path w="426719" h="426720">
                <a:moveTo>
                  <a:pt x="156972" y="417927"/>
                </a:moveTo>
                <a:lnTo>
                  <a:pt x="156972" y="399288"/>
                </a:lnTo>
                <a:lnTo>
                  <a:pt x="120396" y="384048"/>
                </a:lnTo>
                <a:lnTo>
                  <a:pt x="120396" y="404622"/>
                </a:lnTo>
                <a:lnTo>
                  <a:pt x="131064" y="409956"/>
                </a:lnTo>
                <a:lnTo>
                  <a:pt x="156972" y="417927"/>
                </a:lnTo>
                <a:close/>
              </a:path>
              <a:path w="426719" h="426720">
                <a:moveTo>
                  <a:pt x="156972" y="27432"/>
                </a:moveTo>
                <a:lnTo>
                  <a:pt x="155448" y="27432"/>
                </a:lnTo>
                <a:lnTo>
                  <a:pt x="155448" y="27940"/>
                </a:lnTo>
                <a:lnTo>
                  <a:pt x="156972" y="27432"/>
                </a:lnTo>
                <a:close/>
              </a:path>
              <a:path w="426719" h="426720">
                <a:moveTo>
                  <a:pt x="175260" y="403860"/>
                </a:moveTo>
                <a:lnTo>
                  <a:pt x="155448" y="397764"/>
                </a:lnTo>
                <a:lnTo>
                  <a:pt x="156972" y="399288"/>
                </a:lnTo>
                <a:lnTo>
                  <a:pt x="156972" y="417927"/>
                </a:lnTo>
                <a:lnTo>
                  <a:pt x="170688" y="422148"/>
                </a:lnTo>
                <a:lnTo>
                  <a:pt x="173736" y="422583"/>
                </a:lnTo>
                <a:lnTo>
                  <a:pt x="173736" y="403860"/>
                </a:lnTo>
                <a:lnTo>
                  <a:pt x="175260" y="403860"/>
                </a:lnTo>
                <a:close/>
              </a:path>
              <a:path w="426719" h="426720">
                <a:moveTo>
                  <a:pt x="175260" y="22860"/>
                </a:moveTo>
                <a:lnTo>
                  <a:pt x="173736" y="22860"/>
                </a:lnTo>
                <a:lnTo>
                  <a:pt x="173736" y="23211"/>
                </a:lnTo>
                <a:lnTo>
                  <a:pt x="175260" y="22860"/>
                </a:lnTo>
                <a:close/>
              </a:path>
              <a:path w="426719" h="426720">
                <a:moveTo>
                  <a:pt x="195072" y="425413"/>
                </a:moveTo>
                <a:lnTo>
                  <a:pt x="195072" y="406908"/>
                </a:lnTo>
                <a:lnTo>
                  <a:pt x="173736" y="403860"/>
                </a:lnTo>
                <a:lnTo>
                  <a:pt x="173736" y="422583"/>
                </a:lnTo>
                <a:lnTo>
                  <a:pt x="192024" y="425196"/>
                </a:lnTo>
                <a:lnTo>
                  <a:pt x="195072" y="425413"/>
                </a:lnTo>
                <a:close/>
              </a:path>
              <a:path w="426719" h="426720">
                <a:moveTo>
                  <a:pt x="195072" y="19812"/>
                </a:moveTo>
                <a:lnTo>
                  <a:pt x="193548" y="19812"/>
                </a:lnTo>
                <a:lnTo>
                  <a:pt x="193548" y="20029"/>
                </a:lnTo>
                <a:lnTo>
                  <a:pt x="195072" y="19812"/>
                </a:lnTo>
                <a:close/>
              </a:path>
              <a:path w="426719" h="426720">
                <a:moveTo>
                  <a:pt x="214884" y="426618"/>
                </a:moveTo>
                <a:lnTo>
                  <a:pt x="214884" y="406908"/>
                </a:lnTo>
                <a:lnTo>
                  <a:pt x="213360" y="406908"/>
                </a:lnTo>
                <a:lnTo>
                  <a:pt x="193548" y="405384"/>
                </a:lnTo>
                <a:lnTo>
                  <a:pt x="195072" y="406908"/>
                </a:lnTo>
                <a:lnTo>
                  <a:pt x="195072" y="425413"/>
                </a:lnTo>
                <a:lnTo>
                  <a:pt x="213360" y="426720"/>
                </a:lnTo>
                <a:lnTo>
                  <a:pt x="214884" y="426618"/>
                </a:lnTo>
                <a:close/>
              </a:path>
              <a:path w="426719" h="426720">
                <a:moveTo>
                  <a:pt x="214122" y="18342"/>
                </a:moveTo>
                <a:lnTo>
                  <a:pt x="213360" y="18288"/>
                </a:lnTo>
                <a:lnTo>
                  <a:pt x="214122" y="18342"/>
                </a:lnTo>
                <a:close/>
              </a:path>
              <a:path w="426719" h="426720">
                <a:moveTo>
                  <a:pt x="214122" y="406853"/>
                </a:moveTo>
                <a:lnTo>
                  <a:pt x="213360" y="406799"/>
                </a:lnTo>
                <a:lnTo>
                  <a:pt x="214122" y="406853"/>
                </a:lnTo>
                <a:close/>
              </a:path>
              <a:path w="426719" h="426720">
                <a:moveTo>
                  <a:pt x="214884" y="18396"/>
                </a:moveTo>
                <a:lnTo>
                  <a:pt x="214122" y="18342"/>
                </a:lnTo>
                <a:lnTo>
                  <a:pt x="214884" y="18396"/>
                </a:lnTo>
                <a:close/>
              </a:path>
              <a:path w="426719" h="426720">
                <a:moveTo>
                  <a:pt x="272796" y="397764"/>
                </a:moveTo>
                <a:lnTo>
                  <a:pt x="252984" y="403860"/>
                </a:lnTo>
                <a:lnTo>
                  <a:pt x="233172" y="406908"/>
                </a:lnTo>
                <a:lnTo>
                  <a:pt x="233172" y="405492"/>
                </a:lnTo>
                <a:lnTo>
                  <a:pt x="214122" y="406853"/>
                </a:lnTo>
                <a:lnTo>
                  <a:pt x="214884" y="406908"/>
                </a:lnTo>
                <a:lnTo>
                  <a:pt x="214884" y="426618"/>
                </a:lnTo>
                <a:lnTo>
                  <a:pt x="233172" y="425399"/>
                </a:lnTo>
                <a:lnTo>
                  <a:pt x="233172" y="406908"/>
                </a:lnTo>
                <a:lnTo>
                  <a:pt x="234696" y="405384"/>
                </a:lnTo>
                <a:lnTo>
                  <a:pt x="234696" y="425297"/>
                </a:lnTo>
                <a:lnTo>
                  <a:pt x="236220" y="425196"/>
                </a:lnTo>
                <a:lnTo>
                  <a:pt x="257556" y="422148"/>
                </a:lnTo>
                <a:lnTo>
                  <a:pt x="271272" y="417927"/>
                </a:lnTo>
                <a:lnTo>
                  <a:pt x="271272" y="399288"/>
                </a:lnTo>
                <a:lnTo>
                  <a:pt x="272796" y="397764"/>
                </a:lnTo>
                <a:close/>
              </a:path>
              <a:path w="426719" h="426720">
                <a:moveTo>
                  <a:pt x="234696" y="20046"/>
                </a:moveTo>
                <a:lnTo>
                  <a:pt x="234696" y="19812"/>
                </a:lnTo>
                <a:lnTo>
                  <a:pt x="233172" y="19812"/>
                </a:lnTo>
                <a:lnTo>
                  <a:pt x="234696" y="20046"/>
                </a:lnTo>
                <a:close/>
              </a:path>
              <a:path w="426719" h="426720">
                <a:moveTo>
                  <a:pt x="272796" y="27940"/>
                </a:moveTo>
                <a:lnTo>
                  <a:pt x="272796" y="27432"/>
                </a:lnTo>
                <a:lnTo>
                  <a:pt x="271272" y="27432"/>
                </a:lnTo>
                <a:lnTo>
                  <a:pt x="272796" y="27940"/>
                </a:lnTo>
                <a:close/>
              </a:path>
              <a:path w="426719" h="426720">
                <a:moveTo>
                  <a:pt x="323088" y="373380"/>
                </a:moveTo>
                <a:lnTo>
                  <a:pt x="306324" y="384048"/>
                </a:lnTo>
                <a:lnTo>
                  <a:pt x="289560" y="391668"/>
                </a:lnTo>
                <a:lnTo>
                  <a:pt x="271272" y="399288"/>
                </a:lnTo>
                <a:lnTo>
                  <a:pt x="271272" y="417927"/>
                </a:lnTo>
                <a:lnTo>
                  <a:pt x="297180" y="409956"/>
                </a:lnTo>
                <a:lnTo>
                  <a:pt x="315468" y="400812"/>
                </a:lnTo>
                <a:lnTo>
                  <a:pt x="321564" y="397256"/>
                </a:lnTo>
                <a:lnTo>
                  <a:pt x="321564" y="374904"/>
                </a:lnTo>
                <a:lnTo>
                  <a:pt x="323088" y="373380"/>
                </a:lnTo>
                <a:close/>
              </a:path>
              <a:path w="426719" h="426720">
                <a:moveTo>
                  <a:pt x="323088" y="52924"/>
                </a:moveTo>
                <a:lnTo>
                  <a:pt x="323088" y="51816"/>
                </a:lnTo>
                <a:lnTo>
                  <a:pt x="321564" y="51816"/>
                </a:lnTo>
                <a:lnTo>
                  <a:pt x="323088" y="52924"/>
                </a:lnTo>
                <a:close/>
              </a:path>
              <a:path w="426719" h="426720">
                <a:moveTo>
                  <a:pt x="338328" y="386486"/>
                </a:moveTo>
                <a:lnTo>
                  <a:pt x="338328" y="362712"/>
                </a:lnTo>
                <a:lnTo>
                  <a:pt x="321564" y="374904"/>
                </a:lnTo>
                <a:lnTo>
                  <a:pt x="321564" y="397256"/>
                </a:lnTo>
                <a:lnTo>
                  <a:pt x="333756" y="390144"/>
                </a:lnTo>
                <a:lnTo>
                  <a:pt x="338328" y="386486"/>
                </a:lnTo>
                <a:close/>
              </a:path>
              <a:path w="426719" h="426720">
                <a:moveTo>
                  <a:pt x="338328" y="64008"/>
                </a:moveTo>
                <a:lnTo>
                  <a:pt x="336804" y="62484"/>
                </a:lnTo>
                <a:lnTo>
                  <a:pt x="336804" y="62899"/>
                </a:lnTo>
                <a:lnTo>
                  <a:pt x="338328" y="64008"/>
                </a:lnTo>
                <a:close/>
              </a:path>
              <a:path w="426719" h="426720">
                <a:moveTo>
                  <a:pt x="352044" y="375208"/>
                </a:moveTo>
                <a:lnTo>
                  <a:pt x="352044" y="350520"/>
                </a:lnTo>
                <a:lnTo>
                  <a:pt x="336804" y="362712"/>
                </a:lnTo>
                <a:lnTo>
                  <a:pt x="338328" y="362712"/>
                </a:lnTo>
                <a:lnTo>
                  <a:pt x="338328" y="386486"/>
                </a:lnTo>
                <a:lnTo>
                  <a:pt x="348996" y="377952"/>
                </a:lnTo>
                <a:lnTo>
                  <a:pt x="352044" y="375208"/>
                </a:lnTo>
                <a:close/>
              </a:path>
              <a:path w="426719" h="426720">
                <a:moveTo>
                  <a:pt x="352044" y="76200"/>
                </a:moveTo>
                <a:lnTo>
                  <a:pt x="350520" y="74676"/>
                </a:lnTo>
                <a:lnTo>
                  <a:pt x="351241" y="75478"/>
                </a:lnTo>
                <a:lnTo>
                  <a:pt x="352044" y="76200"/>
                </a:lnTo>
                <a:close/>
              </a:path>
              <a:path w="426719" h="426720">
                <a:moveTo>
                  <a:pt x="351241" y="75478"/>
                </a:moveTo>
                <a:lnTo>
                  <a:pt x="350520" y="74676"/>
                </a:lnTo>
                <a:lnTo>
                  <a:pt x="350520" y="74828"/>
                </a:lnTo>
                <a:lnTo>
                  <a:pt x="351241" y="75478"/>
                </a:lnTo>
                <a:close/>
              </a:path>
              <a:path w="426719" h="426720">
                <a:moveTo>
                  <a:pt x="385572" y="339682"/>
                </a:moveTo>
                <a:lnTo>
                  <a:pt x="385572" y="304800"/>
                </a:lnTo>
                <a:lnTo>
                  <a:pt x="374904" y="321564"/>
                </a:lnTo>
                <a:lnTo>
                  <a:pt x="364236" y="336804"/>
                </a:lnTo>
                <a:lnTo>
                  <a:pt x="350520" y="350520"/>
                </a:lnTo>
                <a:lnTo>
                  <a:pt x="352044" y="350520"/>
                </a:lnTo>
                <a:lnTo>
                  <a:pt x="352044" y="375208"/>
                </a:lnTo>
                <a:lnTo>
                  <a:pt x="364236" y="364236"/>
                </a:lnTo>
                <a:lnTo>
                  <a:pt x="377952" y="348996"/>
                </a:lnTo>
                <a:lnTo>
                  <a:pt x="385572" y="339682"/>
                </a:lnTo>
                <a:close/>
              </a:path>
              <a:path w="426719" h="426720">
                <a:moveTo>
                  <a:pt x="352044" y="76369"/>
                </a:moveTo>
                <a:lnTo>
                  <a:pt x="352044" y="76200"/>
                </a:lnTo>
                <a:lnTo>
                  <a:pt x="351241" y="75478"/>
                </a:lnTo>
                <a:lnTo>
                  <a:pt x="352044" y="76369"/>
                </a:lnTo>
                <a:close/>
              </a:path>
              <a:path w="426719" h="426720">
                <a:moveTo>
                  <a:pt x="385572" y="123190"/>
                </a:moveTo>
                <a:lnTo>
                  <a:pt x="385572" y="120396"/>
                </a:lnTo>
                <a:lnTo>
                  <a:pt x="384048" y="120396"/>
                </a:lnTo>
                <a:lnTo>
                  <a:pt x="385572" y="123190"/>
                </a:lnTo>
                <a:close/>
              </a:path>
              <a:path w="426719" h="426720">
                <a:moveTo>
                  <a:pt x="408432" y="299313"/>
                </a:moveTo>
                <a:lnTo>
                  <a:pt x="408432" y="213360"/>
                </a:lnTo>
                <a:lnTo>
                  <a:pt x="408377" y="212598"/>
                </a:lnTo>
                <a:lnTo>
                  <a:pt x="406908" y="233172"/>
                </a:lnTo>
                <a:lnTo>
                  <a:pt x="406908" y="231648"/>
                </a:lnTo>
                <a:lnTo>
                  <a:pt x="403860" y="252984"/>
                </a:lnTo>
                <a:lnTo>
                  <a:pt x="403860" y="251460"/>
                </a:lnTo>
                <a:lnTo>
                  <a:pt x="399288" y="271272"/>
                </a:lnTo>
                <a:lnTo>
                  <a:pt x="399288" y="269748"/>
                </a:lnTo>
                <a:lnTo>
                  <a:pt x="393192" y="289560"/>
                </a:lnTo>
                <a:lnTo>
                  <a:pt x="393192" y="288036"/>
                </a:lnTo>
                <a:lnTo>
                  <a:pt x="384048" y="306324"/>
                </a:lnTo>
                <a:lnTo>
                  <a:pt x="385572" y="304800"/>
                </a:lnTo>
                <a:lnTo>
                  <a:pt x="385572" y="339682"/>
                </a:lnTo>
                <a:lnTo>
                  <a:pt x="391668" y="332232"/>
                </a:lnTo>
                <a:lnTo>
                  <a:pt x="402336" y="313944"/>
                </a:lnTo>
                <a:lnTo>
                  <a:pt x="408432" y="299313"/>
                </a:lnTo>
                <a:close/>
              </a:path>
              <a:path w="426719" h="426720">
                <a:moveTo>
                  <a:pt x="408432" y="213360"/>
                </a:moveTo>
                <a:lnTo>
                  <a:pt x="408432" y="211836"/>
                </a:lnTo>
                <a:lnTo>
                  <a:pt x="408377" y="212598"/>
                </a:lnTo>
                <a:lnTo>
                  <a:pt x="408432" y="2133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8" name="object 318"/>
          <p:cNvSpPr txBox="1"/>
          <p:nvPr/>
        </p:nvSpPr>
        <p:spPr>
          <a:xfrm>
            <a:off x="2576899" y="3946262"/>
            <a:ext cx="104775" cy="21508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defTabSz="806867">
              <a:spcBef>
                <a:spcPts val="88"/>
              </a:spcBef>
            </a:pPr>
            <a:r>
              <a:rPr sz="1324" b="1" spc="-4" dirty="0">
                <a:solidFill>
                  <a:srgbClr val="004B93"/>
                </a:solidFill>
                <a:latin typeface="Arial"/>
                <a:cs typeface="Arial"/>
              </a:rPr>
              <a:t>3</a:t>
            </a:r>
            <a:endParaRPr sz="132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9" name="object 319"/>
          <p:cNvSpPr/>
          <p:nvPr/>
        </p:nvSpPr>
        <p:spPr>
          <a:xfrm>
            <a:off x="2445117" y="2883049"/>
            <a:ext cx="359148" cy="360829"/>
          </a:xfrm>
          <a:custGeom>
            <a:avLst/>
            <a:gdLst/>
            <a:ahLst/>
            <a:cxnLst/>
            <a:rect l="l" t="t" r="r" b="b"/>
            <a:pathLst>
              <a:path w="407034" h="408939">
                <a:moveTo>
                  <a:pt x="406908" y="204216"/>
                </a:moveTo>
                <a:lnTo>
                  <a:pt x="401514" y="157394"/>
                </a:lnTo>
                <a:lnTo>
                  <a:pt x="386149" y="114411"/>
                </a:lnTo>
                <a:lnTo>
                  <a:pt x="362041" y="76493"/>
                </a:lnTo>
                <a:lnTo>
                  <a:pt x="330414" y="44866"/>
                </a:lnTo>
                <a:lnTo>
                  <a:pt x="292496" y="20758"/>
                </a:lnTo>
                <a:lnTo>
                  <a:pt x="249513" y="5393"/>
                </a:lnTo>
                <a:lnTo>
                  <a:pt x="202692" y="0"/>
                </a:lnTo>
                <a:lnTo>
                  <a:pt x="156434" y="5393"/>
                </a:lnTo>
                <a:lnTo>
                  <a:pt x="113855" y="20758"/>
                </a:lnTo>
                <a:lnTo>
                  <a:pt x="76208" y="44866"/>
                </a:lnTo>
                <a:lnTo>
                  <a:pt x="44746" y="76493"/>
                </a:lnTo>
                <a:lnTo>
                  <a:pt x="20722" y="114411"/>
                </a:lnTo>
                <a:lnTo>
                  <a:pt x="5389" y="157394"/>
                </a:lnTo>
                <a:lnTo>
                  <a:pt x="0" y="204216"/>
                </a:lnTo>
                <a:lnTo>
                  <a:pt x="5389" y="251037"/>
                </a:lnTo>
                <a:lnTo>
                  <a:pt x="20722" y="294020"/>
                </a:lnTo>
                <a:lnTo>
                  <a:pt x="44746" y="331938"/>
                </a:lnTo>
                <a:lnTo>
                  <a:pt x="76208" y="363565"/>
                </a:lnTo>
                <a:lnTo>
                  <a:pt x="113855" y="387673"/>
                </a:lnTo>
                <a:lnTo>
                  <a:pt x="156434" y="403038"/>
                </a:lnTo>
                <a:lnTo>
                  <a:pt x="202692" y="408432"/>
                </a:lnTo>
                <a:lnTo>
                  <a:pt x="249513" y="403038"/>
                </a:lnTo>
                <a:lnTo>
                  <a:pt x="292496" y="387673"/>
                </a:lnTo>
                <a:lnTo>
                  <a:pt x="330414" y="363565"/>
                </a:lnTo>
                <a:lnTo>
                  <a:pt x="362041" y="331938"/>
                </a:lnTo>
                <a:lnTo>
                  <a:pt x="386149" y="294020"/>
                </a:lnTo>
                <a:lnTo>
                  <a:pt x="401514" y="251037"/>
                </a:lnTo>
                <a:lnTo>
                  <a:pt x="406908" y="204216"/>
                </a:lnTo>
                <a:close/>
              </a:path>
            </a:pathLst>
          </a:custGeom>
          <a:solidFill>
            <a:srgbClr val="B1D5E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0" name="object 320"/>
          <p:cNvSpPr/>
          <p:nvPr/>
        </p:nvSpPr>
        <p:spPr>
          <a:xfrm>
            <a:off x="2435704" y="2874980"/>
            <a:ext cx="376518" cy="376518"/>
          </a:xfrm>
          <a:custGeom>
            <a:avLst/>
            <a:gdLst/>
            <a:ahLst/>
            <a:cxnLst/>
            <a:rect l="l" t="t" r="r" b="b"/>
            <a:pathLst>
              <a:path w="426719" h="426720">
                <a:moveTo>
                  <a:pt x="426720" y="234696"/>
                </a:moveTo>
                <a:lnTo>
                  <a:pt x="426720" y="192024"/>
                </a:lnTo>
                <a:lnTo>
                  <a:pt x="423672" y="170688"/>
                </a:lnTo>
                <a:lnTo>
                  <a:pt x="409956" y="129540"/>
                </a:lnTo>
                <a:lnTo>
                  <a:pt x="391668" y="94488"/>
                </a:lnTo>
                <a:lnTo>
                  <a:pt x="364236" y="62484"/>
                </a:lnTo>
                <a:lnTo>
                  <a:pt x="333756" y="36576"/>
                </a:lnTo>
                <a:lnTo>
                  <a:pt x="297180" y="16764"/>
                </a:lnTo>
                <a:lnTo>
                  <a:pt x="257556" y="4572"/>
                </a:lnTo>
                <a:lnTo>
                  <a:pt x="213360" y="0"/>
                </a:lnTo>
                <a:lnTo>
                  <a:pt x="192024" y="1524"/>
                </a:lnTo>
                <a:lnTo>
                  <a:pt x="150876" y="9144"/>
                </a:lnTo>
                <a:lnTo>
                  <a:pt x="112776" y="25908"/>
                </a:lnTo>
                <a:lnTo>
                  <a:pt x="77724" y="48768"/>
                </a:lnTo>
                <a:lnTo>
                  <a:pt x="48768" y="77724"/>
                </a:lnTo>
                <a:lnTo>
                  <a:pt x="25908" y="111252"/>
                </a:lnTo>
                <a:lnTo>
                  <a:pt x="10668" y="149352"/>
                </a:lnTo>
                <a:lnTo>
                  <a:pt x="1524" y="192024"/>
                </a:lnTo>
                <a:lnTo>
                  <a:pt x="0" y="213360"/>
                </a:lnTo>
                <a:lnTo>
                  <a:pt x="1524" y="234696"/>
                </a:lnTo>
                <a:lnTo>
                  <a:pt x="4572" y="256032"/>
                </a:lnTo>
                <a:lnTo>
                  <a:pt x="10668" y="277368"/>
                </a:lnTo>
                <a:lnTo>
                  <a:pt x="16764" y="295656"/>
                </a:lnTo>
                <a:lnTo>
                  <a:pt x="19812" y="302260"/>
                </a:lnTo>
                <a:lnTo>
                  <a:pt x="19812" y="213360"/>
                </a:lnTo>
                <a:lnTo>
                  <a:pt x="21336" y="193548"/>
                </a:lnTo>
                <a:lnTo>
                  <a:pt x="22860" y="183642"/>
                </a:lnTo>
                <a:lnTo>
                  <a:pt x="22860" y="175260"/>
                </a:lnTo>
                <a:lnTo>
                  <a:pt x="28956" y="155448"/>
                </a:lnTo>
                <a:lnTo>
                  <a:pt x="35052" y="137160"/>
                </a:lnTo>
                <a:lnTo>
                  <a:pt x="35052" y="138684"/>
                </a:lnTo>
                <a:lnTo>
                  <a:pt x="42672" y="120396"/>
                </a:lnTo>
                <a:lnTo>
                  <a:pt x="53340" y="103632"/>
                </a:lnTo>
                <a:lnTo>
                  <a:pt x="53340" y="105156"/>
                </a:lnTo>
                <a:lnTo>
                  <a:pt x="64008" y="89916"/>
                </a:lnTo>
                <a:lnTo>
                  <a:pt x="76200" y="77724"/>
                </a:lnTo>
                <a:lnTo>
                  <a:pt x="76200" y="76200"/>
                </a:lnTo>
                <a:lnTo>
                  <a:pt x="91440" y="62484"/>
                </a:lnTo>
                <a:lnTo>
                  <a:pt x="91440" y="62788"/>
                </a:lnTo>
                <a:lnTo>
                  <a:pt x="105156" y="51816"/>
                </a:lnTo>
                <a:lnTo>
                  <a:pt x="120396" y="43503"/>
                </a:lnTo>
                <a:lnTo>
                  <a:pt x="120396" y="42672"/>
                </a:lnTo>
                <a:lnTo>
                  <a:pt x="138684" y="33528"/>
                </a:lnTo>
                <a:lnTo>
                  <a:pt x="138684" y="35052"/>
                </a:lnTo>
                <a:lnTo>
                  <a:pt x="155448" y="28067"/>
                </a:lnTo>
                <a:lnTo>
                  <a:pt x="155448" y="27432"/>
                </a:lnTo>
                <a:lnTo>
                  <a:pt x="173736" y="23211"/>
                </a:lnTo>
                <a:lnTo>
                  <a:pt x="173736" y="22860"/>
                </a:lnTo>
                <a:lnTo>
                  <a:pt x="193548" y="20029"/>
                </a:lnTo>
                <a:lnTo>
                  <a:pt x="193548" y="19812"/>
                </a:lnTo>
                <a:lnTo>
                  <a:pt x="213360" y="18396"/>
                </a:lnTo>
                <a:lnTo>
                  <a:pt x="234696" y="19812"/>
                </a:lnTo>
                <a:lnTo>
                  <a:pt x="234696" y="20046"/>
                </a:lnTo>
                <a:lnTo>
                  <a:pt x="252984" y="22860"/>
                </a:lnTo>
                <a:lnTo>
                  <a:pt x="272796" y="27432"/>
                </a:lnTo>
                <a:lnTo>
                  <a:pt x="272796" y="28067"/>
                </a:lnTo>
                <a:lnTo>
                  <a:pt x="289560" y="35052"/>
                </a:lnTo>
                <a:lnTo>
                  <a:pt x="289560" y="33528"/>
                </a:lnTo>
                <a:lnTo>
                  <a:pt x="323088" y="51816"/>
                </a:lnTo>
                <a:lnTo>
                  <a:pt x="323088" y="52924"/>
                </a:lnTo>
                <a:lnTo>
                  <a:pt x="336804" y="62899"/>
                </a:lnTo>
                <a:lnTo>
                  <a:pt x="336804" y="62484"/>
                </a:lnTo>
                <a:lnTo>
                  <a:pt x="352044" y="76200"/>
                </a:lnTo>
                <a:lnTo>
                  <a:pt x="352044" y="77724"/>
                </a:lnTo>
                <a:lnTo>
                  <a:pt x="364236" y="89916"/>
                </a:lnTo>
                <a:lnTo>
                  <a:pt x="374904" y="105156"/>
                </a:lnTo>
                <a:lnTo>
                  <a:pt x="374904" y="103632"/>
                </a:lnTo>
                <a:lnTo>
                  <a:pt x="385572" y="120396"/>
                </a:lnTo>
                <a:lnTo>
                  <a:pt x="385572" y="123444"/>
                </a:lnTo>
                <a:lnTo>
                  <a:pt x="393192" y="138684"/>
                </a:lnTo>
                <a:lnTo>
                  <a:pt x="393192" y="137160"/>
                </a:lnTo>
                <a:lnTo>
                  <a:pt x="399288" y="155448"/>
                </a:lnTo>
                <a:lnTo>
                  <a:pt x="403860" y="175260"/>
                </a:lnTo>
                <a:lnTo>
                  <a:pt x="403860" y="173736"/>
                </a:lnTo>
                <a:lnTo>
                  <a:pt x="406908" y="193548"/>
                </a:lnTo>
                <a:lnTo>
                  <a:pt x="408432" y="213360"/>
                </a:lnTo>
                <a:lnTo>
                  <a:pt x="408432" y="299618"/>
                </a:lnTo>
                <a:lnTo>
                  <a:pt x="409956" y="295656"/>
                </a:lnTo>
                <a:lnTo>
                  <a:pt x="417576" y="277368"/>
                </a:lnTo>
                <a:lnTo>
                  <a:pt x="423672" y="256032"/>
                </a:lnTo>
                <a:lnTo>
                  <a:pt x="426720" y="234696"/>
                </a:lnTo>
                <a:close/>
              </a:path>
              <a:path w="426719" h="426720">
                <a:moveTo>
                  <a:pt x="24384" y="252984"/>
                </a:moveTo>
                <a:lnTo>
                  <a:pt x="21336" y="233172"/>
                </a:lnTo>
                <a:lnTo>
                  <a:pt x="19812" y="213360"/>
                </a:lnTo>
                <a:lnTo>
                  <a:pt x="19812" y="302260"/>
                </a:lnTo>
                <a:lnTo>
                  <a:pt x="22860" y="308864"/>
                </a:lnTo>
                <a:lnTo>
                  <a:pt x="22860" y="251460"/>
                </a:lnTo>
                <a:lnTo>
                  <a:pt x="24384" y="252984"/>
                </a:lnTo>
                <a:close/>
              </a:path>
              <a:path w="426719" h="426720">
                <a:moveTo>
                  <a:pt x="24384" y="173736"/>
                </a:moveTo>
                <a:lnTo>
                  <a:pt x="22860" y="175260"/>
                </a:lnTo>
                <a:lnTo>
                  <a:pt x="22860" y="183642"/>
                </a:lnTo>
                <a:lnTo>
                  <a:pt x="24384" y="173736"/>
                </a:lnTo>
                <a:close/>
              </a:path>
              <a:path w="426719" h="426720">
                <a:moveTo>
                  <a:pt x="77724" y="350520"/>
                </a:moveTo>
                <a:lnTo>
                  <a:pt x="64008" y="336804"/>
                </a:lnTo>
                <a:lnTo>
                  <a:pt x="53340" y="321564"/>
                </a:lnTo>
                <a:lnTo>
                  <a:pt x="42672" y="304800"/>
                </a:lnTo>
                <a:lnTo>
                  <a:pt x="42672" y="306324"/>
                </a:lnTo>
                <a:lnTo>
                  <a:pt x="35052" y="288036"/>
                </a:lnTo>
                <a:lnTo>
                  <a:pt x="35052" y="289560"/>
                </a:lnTo>
                <a:lnTo>
                  <a:pt x="28956" y="271272"/>
                </a:lnTo>
                <a:lnTo>
                  <a:pt x="22860" y="251460"/>
                </a:lnTo>
                <a:lnTo>
                  <a:pt x="22860" y="308864"/>
                </a:lnTo>
                <a:lnTo>
                  <a:pt x="48768" y="348996"/>
                </a:lnTo>
                <a:lnTo>
                  <a:pt x="76200" y="376580"/>
                </a:lnTo>
                <a:lnTo>
                  <a:pt x="76200" y="350520"/>
                </a:lnTo>
                <a:lnTo>
                  <a:pt x="77724" y="350520"/>
                </a:lnTo>
                <a:close/>
              </a:path>
              <a:path w="426719" h="426720">
                <a:moveTo>
                  <a:pt x="77724" y="76200"/>
                </a:moveTo>
                <a:lnTo>
                  <a:pt x="76200" y="76200"/>
                </a:lnTo>
                <a:lnTo>
                  <a:pt x="76200" y="77724"/>
                </a:lnTo>
                <a:lnTo>
                  <a:pt x="77724" y="76200"/>
                </a:lnTo>
                <a:close/>
              </a:path>
              <a:path w="426719" h="426720">
                <a:moveTo>
                  <a:pt x="91440" y="362712"/>
                </a:moveTo>
                <a:lnTo>
                  <a:pt x="76200" y="350520"/>
                </a:lnTo>
                <a:lnTo>
                  <a:pt x="76200" y="376580"/>
                </a:lnTo>
                <a:lnTo>
                  <a:pt x="77724" y="377952"/>
                </a:lnTo>
                <a:lnTo>
                  <a:pt x="89916" y="386818"/>
                </a:lnTo>
                <a:lnTo>
                  <a:pt x="89916" y="362712"/>
                </a:lnTo>
                <a:lnTo>
                  <a:pt x="91440" y="362712"/>
                </a:lnTo>
                <a:close/>
              </a:path>
              <a:path w="426719" h="426720">
                <a:moveTo>
                  <a:pt x="91440" y="62788"/>
                </a:moveTo>
                <a:lnTo>
                  <a:pt x="91440" y="62484"/>
                </a:lnTo>
                <a:lnTo>
                  <a:pt x="89916" y="64008"/>
                </a:lnTo>
                <a:lnTo>
                  <a:pt x="91440" y="62788"/>
                </a:lnTo>
                <a:close/>
              </a:path>
              <a:path w="426719" h="426720">
                <a:moveTo>
                  <a:pt x="121920" y="384048"/>
                </a:moveTo>
                <a:lnTo>
                  <a:pt x="105156" y="373380"/>
                </a:lnTo>
                <a:lnTo>
                  <a:pt x="105156" y="374904"/>
                </a:lnTo>
                <a:lnTo>
                  <a:pt x="89916" y="362712"/>
                </a:lnTo>
                <a:lnTo>
                  <a:pt x="89916" y="386818"/>
                </a:lnTo>
                <a:lnTo>
                  <a:pt x="94488" y="390144"/>
                </a:lnTo>
                <a:lnTo>
                  <a:pt x="112776" y="400812"/>
                </a:lnTo>
                <a:lnTo>
                  <a:pt x="120396" y="404622"/>
                </a:lnTo>
                <a:lnTo>
                  <a:pt x="120396" y="384048"/>
                </a:lnTo>
                <a:lnTo>
                  <a:pt x="121920" y="384048"/>
                </a:lnTo>
                <a:close/>
              </a:path>
              <a:path w="426719" h="426720">
                <a:moveTo>
                  <a:pt x="121920" y="42672"/>
                </a:moveTo>
                <a:lnTo>
                  <a:pt x="120396" y="42672"/>
                </a:lnTo>
                <a:lnTo>
                  <a:pt x="120396" y="43503"/>
                </a:lnTo>
                <a:lnTo>
                  <a:pt x="121920" y="42672"/>
                </a:lnTo>
                <a:close/>
              </a:path>
              <a:path w="426719" h="426720">
                <a:moveTo>
                  <a:pt x="156972" y="399288"/>
                </a:moveTo>
                <a:lnTo>
                  <a:pt x="138684" y="391668"/>
                </a:lnTo>
                <a:lnTo>
                  <a:pt x="138684" y="393192"/>
                </a:lnTo>
                <a:lnTo>
                  <a:pt x="120396" y="384048"/>
                </a:lnTo>
                <a:lnTo>
                  <a:pt x="120396" y="404622"/>
                </a:lnTo>
                <a:lnTo>
                  <a:pt x="131064" y="409956"/>
                </a:lnTo>
                <a:lnTo>
                  <a:pt x="150876" y="417576"/>
                </a:lnTo>
                <a:lnTo>
                  <a:pt x="155448" y="418631"/>
                </a:lnTo>
                <a:lnTo>
                  <a:pt x="155448" y="399288"/>
                </a:lnTo>
                <a:lnTo>
                  <a:pt x="156972" y="399288"/>
                </a:lnTo>
                <a:close/>
              </a:path>
              <a:path w="426719" h="426720">
                <a:moveTo>
                  <a:pt x="156972" y="27432"/>
                </a:moveTo>
                <a:lnTo>
                  <a:pt x="155448" y="27432"/>
                </a:lnTo>
                <a:lnTo>
                  <a:pt x="155448" y="28067"/>
                </a:lnTo>
                <a:lnTo>
                  <a:pt x="156972" y="27432"/>
                </a:lnTo>
                <a:close/>
              </a:path>
              <a:path w="426719" h="426720">
                <a:moveTo>
                  <a:pt x="175260" y="403860"/>
                </a:moveTo>
                <a:lnTo>
                  <a:pt x="155448" y="399288"/>
                </a:lnTo>
                <a:lnTo>
                  <a:pt x="155448" y="418631"/>
                </a:lnTo>
                <a:lnTo>
                  <a:pt x="170688" y="422148"/>
                </a:lnTo>
                <a:lnTo>
                  <a:pt x="173736" y="422583"/>
                </a:lnTo>
                <a:lnTo>
                  <a:pt x="173736" y="403860"/>
                </a:lnTo>
                <a:lnTo>
                  <a:pt x="175260" y="403860"/>
                </a:lnTo>
                <a:close/>
              </a:path>
              <a:path w="426719" h="426720">
                <a:moveTo>
                  <a:pt x="175260" y="22860"/>
                </a:moveTo>
                <a:lnTo>
                  <a:pt x="173736" y="22860"/>
                </a:lnTo>
                <a:lnTo>
                  <a:pt x="173736" y="23211"/>
                </a:lnTo>
                <a:lnTo>
                  <a:pt x="175260" y="22860"/>
                </a:lnTo>
                <a:close/>
              </a:path>
              <a:path w="426719" h="426720">
                <a:moveTo>
                  <a:pt x="195072" y="406908"/>
                </a:moveTo>
                <a:lnTo>
                  <a:pt x="173736" y="403860"/>
                </a:lnTo>
                <a:lnTo>
                  <a:pt x="173736" y="422583"/>
                </a:lnTo>
                <a:lnTo>
                  <a:pt x="192024" y="425196"/>
                </a:lnTo>
                <a:lnTo>
                  <a:pt x="193548" y="425304"/>
                </a:lnTo>
                <a:lnTo>
                  <a:pt x="193548" y="406908"/>
                </a:lnTo>
                <a:lnTo>
                  <a:pt x="195072" y="406908"/>
                </a:lnTo>
                <a:close/>
              </a:path>
              <a:path w="426719" h="426720">
                <a:moveTo>
                  <a:pt x="195072" y="19812"/>
                </a:moveTo>
                <a:lnTo>
                  <a:pt x="193548" y="19812"/>
                </a:lnTo>
                <a:lnTo>
                  <a:pt x="193548" y="20029"/>
                </a:lnTo>
                <a:lnTo>
                  <a:pt x="195072" y="19812"/>
                </a:lnTo>
                <a:close/>
              </a:path>
              <a:path w="426719" h="426720">
                <a:moveTo>
                  <a:pt x="234696" y="425297"/>
                </a:moveTo>
                <a:lnTo>
                  <a:pt x="234696" y="406908"/>
                </a:lnTo>
                <a:lnTo>
                  <a:pt x="193548" y="406908"/>
                </a:lnTo>
                <a:lnTo>
                  <a:pt x="193548" y="425304"/>
                </a:lnTo>
                <a:lnTo>
                  <a:pt x="213360" y="426720"/>
                </a:lnTo>
                <a:lnTo>
                  <a:pt x="234696" y="425297"/>
                </a:lnTo>
                <a:close/>
              </a:path>
              <a:path w="426719" h="426720">
                <a:moveTo>
                  <a:pt x="214122" y="18342"/>
                </a:moveTo>
                <a:lnTo>
                  <a:pt x="213360" y="18288"/>
                </a:lnTo>
                <a:lnTo>
                  <a:pt x="214122" y="18342"/>
                </a:lnTo>
                <a:close/>
              </a:path>
              <a:path w="426719" h="426720">
                <a:moveTo>
                  <a:pt x="214884" y="18396"/>
                </a:moveTo>
                <a:lnTo>
                  <a:pt x="214122" y="18342"/>
                </a:lnTo>
                <a:lnTo>
                  <a:pt x="214884" y="18396"/>
                </a:lnTo>
                <a:close/>
              </a:path>
              <a:path w="426719" h="426720">
                <a:moveTo>
                  <a:pt x="234696" y="20046"/>
                </a:moveTo>
                <a:lnTo>
                  <a:pt x="234696" y="19812"/>
                </a:lnTo>
                <a:lnTo>
                  <a:pt x="233172" y="19812"/>
                </a:lnTo>
                <a:lnTo>
                  <a:pt x="234696" y="20046"/>
                </a:lnTo>
                <a:close/>
              </a:path>
              <a:path w="426719" h="426720">
                <a:moveTo>
                  <a:pt x="272796" y="418631"/>
                </a:moveTo>
                <a:lnTo>
                  <a:pt x="272796" y="399288"/>
                </a:lnTo>
                <a:lnTo>
                  <a:pt x="252984" y="403860"/>
                </a:lnTo>
                <a:lnTo>
                  <a:pt x="233172" y="406908"/>
                </a:lnTo>
                <a:lnTo>
                  <a:pt x="234696" y="406908"/>
                </a:lnTo>
                <a:lnTo>
                  <a:pt x="234696" y="425297"/>
                </a:lnTo>
                <a:lnTo>
                  <a:pt x="236220" y="425196"/>
                </a:lnTo>
                <a:lnTo>
                  <a:pt x="257556" y="422148"/>
                </a:lnTo>
                <a:lnTo>
                  <a:pt x="272796" y="418631"/>
                </a:lnTo>
                <a:close/>
              </a:path>
              <a:path w="426719" h="426720">
                <a:moveTo>
                  <a:pt x="272796" y="28067"/>
                </a:moveTo>
                <a:lnTo>
                  <a:pt x="272796" y="27432"/>
                </a:lnTo>
                <a:lnTo>
                  <a:pt x="271272" y="27432"/>
                </a:lnTo>
                <a:lnTo>
                  <a:pt x="272796" y="28067"/>
                </a:lnTo>
                <a:close/>
              </a:path>
              <a:path w="426719" h="426720">
                <a:moveTo>
                  <a:pt x="323088" y="373380"/>
                </a:moveTo>
                <a:lnTo>
                  <a:pt x="306324" y="384048"/>
                </a:lnTo>
                <a:lnTo>
                  <a:pt x="289560" y="393192"/>
                </a:lnTo>
                <a:lnTo>
                  <a:pt x="289560" y="391668"/>
                </a:lnTo>
                <a:lnTo>
                  <a:pt x="271272" y="399288"/>
                </a:lnTo>
                <a:lnTo>
                  <a:pt x="272796" y="399288"/>
                </a:lnTo>
                <a:lnTo>
                  <a:pt x="272796" y="418631"/>
                </a:lnTo>
                <a:lnTo>
                  <a:pt x="277368" y="417576"/>
                </a:lnTo>
                <a:lnTo>
                  <a:pt x="297180" y="409956"/>
                </a:lnTo>
                <a:lnTo>
                  <a:pt x="315468" y="400812"/>
                </a:lnTo>
                <a:lnTo>
                  <a:pt x="321564" y="397256"/>
                </a:lnTo>
                <a:lnTo>
                  <a:pt x="321564" y="374904"/>
                </a:lnTo>
                <a:lnTo>
                  <a:pt x="323088" y="373380"/>
                </a:lnTo>
                <a:close/>
              </a:path>
              <a:path w="426719" h="426720">
                <a:moveTo>
                  <a:pt x="323088" y="52924"/>
                </a:moveTo>
                <a:lnTo>
                  <a:pt x="323088" y="51816"/>
                </a:lnTo>
                <a:lnTo>
                  <a:pt x="321564" y="51816"/>
                </a:lnTo>
                <a:lnTo>
                  <a:pt x="323088" y="52924"/>
                </a:lnTo>
                <a:close/>
              </a:path>
              <a:path w="426719" h="426720">
                <a:moveTo>
                  <a:pt x="338328" y="386486"/>
                </a:moveTo>
                <a:lnTo>
                  <a:pt x="338328" y="362712"/>
                </a:lnTo>
                <a:lnTo>
                  <a:pt x="321564" y="374904"/>
                </a:lnTo>
                <a:lnTo>
                  <a:pt x="321564" y="397256"/>
                </a:lnTo>
                <a:lnTo>
                  <a:pt x="333756" y="390144"/>
                </a:lnTo>
                <a:lnTo>
                  <a:pt x="338328" y="386486"/>
                </a:lnTo>
                <a:close/>
              </a:path>
              <a:path w="426719" h="426720">
                <a:moveTo>
                  <a:pt x="338328" y="64008"/>
                </a:moveTo>
                <a:lnTo>
                  <a:pt x="336804" y="62484"/>
                </a:lnTo>
                <a:lnTo>
                  <a:pt x="336804" y="62899"/>
                </a:lnTo>
                <a:lnTo>
                  <a:pt x="338328" y="64008"/>
                </a:lnTo>
                <a:close/>
              </a:path>
              <a:path w="426719" h="426720">
                <a:moveTo>
                  <a:pt x="352044" y="375208"/>
                </a:moveTo>
                <a:lnTo>
                  <a:pt x="352044" y="350520"/>
                </a:lnTo>
                <a:lnTo>
                  <a:pt x="336804" y="362712"/>
                </a:lnTo>
                <a:lnTo>
                  <a:pt x="338328" y="362712"/>
                </a:lnTo>
                <a:lnTo>
                  <a:pt x="338328" y="386486"/>
                </a:lnTo>
                <a:lnTo>
                  <a:pt x="348996" y="377952"/>
                </a:lnTo>
                <a:lnTo>
                  <a:pt x="352044" y="375208"/>
                </a:lnTo>
                <a:close/>
              </a:path>
              <a:path w="426719" h="426720">
                <a:moveTo>
                  <a:pt x="352044" y="77724"/>
                </a:moveTo>
                <a:lnTo>
                  <a:pt x="352044" y="76200"/>
                </a:lnTo>
                <a:lnTo>
                  <a:pt x="350520" y="76200"/>
                </a:lnTo>
                <a:lnTo>
                  <a:pt x="352044" y="77724"/>
                </a:lnTo>
                <a:close/>
              </a:path>
              <a:path w="426719" h="426720">
                <a:moveTo>
                  <a:pt x="385572" y="339682"/>
                </a:moveTo>
                <a:lnTo>
                  <a:pt x="385572" y="304800"/>
                </a:lnTo>
                <a:lnTo>
                  <a:pt x="374904" y="321564"/>
                </a:lnTo>
                <a:lnTo>
                  <a:pt x="364236" y="336804"/>
                </a:lnTo>
                <a:lnTo>
                  <a:pt x="350520" y="350520"/>
                </a:lnTo>
                <a:lnTo>
                  <a:pt x="352044" y="350520"/>
                </a:lnTo>
                <a:lnTo>
                  <a:pt x="352044" y="375208"/>
                </a:lnTo>
                <a:lnTo>
                  <a:pt x="364236" y="364236"/>
                </a:lnTo>
                <a:lnTo>
                  <a:pt x="377952" y="348996"/>
                </a:lnTo>
                <a:lnTo>
                  <a:pt x="385572" y="339682"/>
                </a:lnTo>
                <a:close/>
              </a:path>
              <a:path w="426719" h="426720">
                <a:moveTo>
                  <a:pt x="385572" y="123444"/>
                </a:moveTo>
                <a:lnTo>
                  <a:pt x="385572" y="120396"/>
                </a:lnTo>
                <a:lnTo>
                  <a:pt x="384048" y="120396"/>
                </a:lnTo>
                <a:lnTo>
                  <a:pt x="385572" y="123444"/>
                </a:lnTo>
                <a:close/>
              </a:path>
              <a:path w="426719" h="426720">
                <a:moveTo>
                  <a:pt x="408432" y="299618"/>
                </a:moveTo>
                <a:lnTo>
                  <a:pt x="408432" y="213360"/>
                </a:lnTo>
                <a:lnTo>
                  <a:pt x="406908" y="233172"/>
                </a:lnTo>
                <a:lnTo>
                  <a:pt x="403860" y="252984"/>
                </a:lnTo>
                <a:lnTo>
                  <a:pt x="403860" y="251460"/>
                </a:lnTo>
                <a:lnTo>
                  <a:pt x="399288" y="271272"/>
                </a:lnTo>
                <a:lnTo>
                  <a:pt x="393192" y="289560"/>
                </a:lnTo>
                <a:lnTo>
                  <a:pt x="393192" y="288036"/>
                </a:lnTo>
                <a:lnTo>
                  <a:pt x="384048" y="306324"/>
                </a:lnTo>
                <a:lnTo>
                  <a:pt x="385572" y="304800"/>
                </a:lnTo>
                <a:lnTo>
                  <a:pt x="385572" y="339682"/>
                </a:lnTo>
                <a:lnTo>
                  <a:pt x="391668" y="332232"/>
                </a:lnTo>
                <a:lnTo>
                  <a:pt x="402336" y="315468"/>
                </a:lnTo>
                <a:lnTo>
                  <a:pt x="408432" y="2996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1" name="object 321"/>
          <p:cNvSpPr txBox="1"/>
          <p:nvPr/>
        </p:nvSpPr>
        <p:spPr>
          <a:xfrm>
            <a:off x="2576898" y="2756198"/>
            <a:ext cx="1279712" cy="62263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296972" defTabSz="806867">
              <a:spcBef>
                <a:spcPts val="88"/>
              </a:spcBef>
            </a:pPr>
            <a:r>
              <a:rPr sz="1324" b="1" spc="-4" dirty="0">
                <a:solidFill>
                  <a:srgbClr val="FFFFFF"/>
                </a:solidFill>
                <a:latin typeface="Arial"/>
                <a:cs typeface="Arial"/>
              </a:rPr>
              <a:t>Enhanced</a:t>
            </a:r>
            <a:endParaRPr sz="1324">
              <a:solidFill>
                <a:prstClr val="black"/>
              </a:solidFill>
              <a:latin typeface="Arial"/>
              <a:cs typeface="Arial"/>
            </a:endParaRPr>
          </a:p>
          <a:p>
            <a:pPr marL="296972" marR="4483" indent="-297532" defTabSz="806867">
              <a:tabLst>
                <a:tab pos="296972" algn="l"/>
              </a:tabLst>
            </a:pPr>
            <a:r>
              <a:rPr sz="1985" b="1" spc="-6" baseline="3703" dirty="0">
                <a:solidFill>
                  <a:srgbClr val="004B93"/>
                </a:solidFill>
                <a:latin typeface="Arial"/>
                <a:cs typeface="Arial"/>
              </a:rPr>
              <a:t>2	</a:t>
            </a:r>
            <a:r>
              <a:rPr sz="1324" b="1" dirty="0">
                <a:solidFill>
                  <a:srgbClr val="FFFFFF"/>
                </a:solidFill>
                <a:latin typeface="Arial"/>
                <a:cs typeface="Arial"/>
              </a:rPr>
              <a:t>marketing</a:t>
            </a:r>
            <a:r>
              <a:rPr sz="1324" b="1" spc="-10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24" b="1" spc="-4" dirty="0">
                <a:solidFill>
                  <a:srgbClr val="FFFFFF"/>
                </a:solidFill>
                <a:latin typeface="Arial"/>
                <a:cs typeface="Arial"/>
              </a:rPr>
              <a:t>&amp;  enrollment</a:t>
            </a:r>
            <a:endParaRPr sz="132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2" name="object 322"/>
          <p:cNvSpPr/>
          <p:nvPr/>
        </p:nvSpPr>
        <p:spPr>
          <a:xfrm>
            <a:off x="2445117" y="4910866"/>
            <a:ext cx="359148" cy="359148"/>
          </a:xfrm>
          <a:custGeom>
            <a:avLst/>
            <a:gdLst/>
            <a:ahLst/>
            <a:cxnLst/>
            <a:rect l="l" t="t" r="r" b="b"/>
            <a:pathLst>
              <a:path w="407034" h="407035">
                <a:moveTo>
                  <a:pt x="406908" y="202692"/>
                </a:moveTo>
                <a:lnTo>
                  <a:pt x="401514" y="155954"/>
                </a:lnTo>
                <a:lnTo>
                  <a:pt x="386149" y="113189"/>
                </a:lnTo>
                <a:lnTo>
                  <a:pt x="362041" y="75569"/>
                </a:lnTo>
                <a:lnTo>
                  <a:pt x="330414" y="44267"/>
                </a:lnTo>
                <a:lnTo>
                  <a:pt x="292496" y="20456"/>
                </a:lnTo>
                <a:lnTo>
                  <a:pt x="249513" y="5309"/>
                </a:lnTo>
                <a:lnTo>
                  <a:pt x="202692" y="0"/>
                </a:lnTo>
                <a:lnTo>
                  <a:pt x="156434" y="5309"/>
                </a:lnTo>
                <a:lnTo>
                  <a:pt x="113855" y="20456"/>
                </a:lnTo>
                <a:lnTo>
                  <a:pt x="76208" y="44267"/>
                </a:lnTo>
                <a:lnTo>
                  <a:pt x="44746" y="75569"/>
                </a:lnTo>
                <a:lnTo>
                  <a:pt x="20722" y="113189"/>
                </a:lnTo>
                <a:lnTo>
                  <a:pt x="5389" y="155954"/>
                </a:lnTo>
                <a:lnTo>
                  <a:pt x="0" y="202692"/>
                </a:lnTo>
                <a:lnTo>
                  <a:pt x="5389" y="249513"/>
                </a:lnTo>
                <a:lnTo>
                  <a:pt x="20722" y="292496"/>
                </a:lnTo>
                <a:lnTo>
                  <a:pt x="44746" y="330414"/>
                </a:lnTo>
                <a:lnTo>
                  <a:pt x="76208" y="362041"/>
                </a:lnTo>
                <a:lnTo>
                  <a:pt x="113855" y="386149"/>
                </a:lnTo>
                <a:lnTo>
                  <a:pt x="156434" y="401514"/>
                </a:lnTo>
                <a:lnTo>
                  <a:pt x="202692" y="406908"/>
                </a:lnTo>
                <a:lnTo>
                  <a:pt x="249513" y="401514"/>
                </a:lnTo>
                <a:lnTo>
                  <a:pt x="292496" y="386149"/>
                </a:lnTo>
                <a:lnTo>
                  <a:pt x="330414" y="362041"/>
                </a:lnTo>
                <a:lnTo>
                  <a:pt x="362041" y="330414"/>
                </a:lnTo>
                <a:lnTo>
                  <a:pt x="386149" y="292496"/>
                </a:lnTo>
                <a:lnTo>
                  <a:pt x="401514" y="249513"/>
                </a:lnTo>
                <a:lnTo>
                  <a:pt x="406908" y="202692"/>
                </a:lnTo>
                <a:close/>
              </a:path>
            </a:pathLst>
          </a:custGeom>
          <a:solidFill>
            <a:srgbClr val="B1D5E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3" name="object 323"/>
          <p:cNvSpPr/>
          <p:nvPr/>
        </p:nvSpPr>
        <p:spPr>
          <a:xfrm>
            <a:off x="2435704" y="4901453"/>
            <a:ext cx="376518" cy="376518"/>
          </a:xfrm>
          <a:custGeom>
            <a:avLst/>
            <a:gdLst/>
            <a:ahLst/>
            <a:cxnLst/>
            <a:rect l="l" t="t" r="r" b="b"/>
            <a:pathLst>
              <a:path w="426719" h="426720">
                <a:moveTo>
                  <a:pt x="426720" y="236220"/>
                </a:moveTo>
                <a:lnTo>
                  <a:pt x="426720" y="192024"/>
                </a:lnTo>
                <a:lnTo>
                  <a:pt x="423672" y="170688"/>
                </a:lnTo>
                <a:lnTo>
                  <a:pt x="409956" y="131064"/>
                </a:lnTo>
                <a:lnTo>
                  <a:pt x="391668" y="94488"/>
                </a:lnTo>
                <a:lnTo>
                  <a:pt x="364236" y="62484"/>
                </a:lnTo>
                <a:lnTo>
                  <a:pt x="333756" y="36576"/>
                </a:lnTo>
                <a:lnTo>
                  <a:pt x="297180" y="16764"/>
                </a:lnTo>
                <a:lnTo>
                  <a:pt x="257556" y="4572"/>
                </a:lnTo>
                <a:lnTo>
                  <a:pt x="213360" y="0"/>
                </a:lnTo>
                <a:lnTo>
                  <a:pt x="192024" y="1524"/>
                </a:lnTo>
                <a:lnTo>
                  <a:pt x="131064" y="16764"/>
                </a:lnTo>
                <a:lnTo>
                  <a:pt x="94488" y="36576"/>
                </a:lnTo>
                <a:lnTo>
                  <a:pt x="62484" y="62484"/>
                </a:lnTo>
                <a:lnTo>
                  <a:pt x="36576" y="94488"/>
                </a:lnTo>
                <a:lnTo>
                  <a:pt x="16764" y="131064"/>
                </a:lnTo>
                <a:lnTo>
                  <a:pt x="4572" y="170688"/>
                </a:lnTo>
                <a:lnTo>
                  <a:pt x="0" y="213360"/>
                </a:lnTo>
                <a:lnTo>
                  <a:pt x="1524" y="236220"/>
                </a:lnTo>
                <a:lnTo>
                  <a:pt x="4572" y="256032"/>
                </a:lnTo>
                <a:lnTo>
                  <a:pt x="10668" y="277368"/>
                </a:lnTo>
                <a:lnTo>
                  <a:pt x="16764" y="297180"/>
                </a:lnTo>
                <a:lnTo>
                  <a:pt x="19812" y="303276"/>
                </a:lnTo>
                <a:lnTo>
                  <a:pt x="19812" y="213360"/>
                </a:lnTo>
                <a:lnTo>
                  <a:pt x="19866" y="214122"/>
                </a:lnTo>
                <a:lnTo>
                  <a:pt x="21336" y="193548"/>
                </a:lnTo>
                <a:lnTo>
                  <a:pt x="22860" y="183642"/>
                </a:lnTo>
                <a:lnTo>
                  <a:pt x="22860" y="175260"/>
                </a:lnTo>
                <a:lnTo>
                  <a:pt x="28956" y="155448"/>
                </a:lnTo>
                <a:lnTo>
                  <a:pt x="28956" y="156972"/>
                </a:lnTo>
                <a:lnTo>
                  <a:pt x="35052" y="137160"/>
                </a:lnTo>
                <a:lnTo>
                  <a:pt x="35052" y="138684"/>
                </a:lnTo>
                <a:lnTo>
                  <a:pt x="42672" y="120396"/>
                </a:lnTo>
                <a:lnTo>
                  <a:pt x="42672" y="121920"/>
                </a:lnTo>
                <a:lnTo>
                  <a:pt x="53340" y="105156"/>
                </a:lnTo>
                <a:lnTo>
                  <a:pt x="64008" y="89916"/>
                </a:lnTo>
                <a:lnTo>
                  <a:pt x="76200" y="77724"/>
                </a:lnTo>
                <a:lnTo>
                  <a:pt x="76200" y="76200"/>
                </a:lnTo>
                <a:lnTo>
                  <a:pt x="89916" y="65227"/>
                </a:lnTo>
                <a:lnTo>
                  <a:pt x="89916" y="64008"/>
                </a:lnTo>
                <a:lnTo>
                  <a:pt x="105156" y="51816"/>
                </a:lnTo>
                <a:lnTo>
                  <a:pt x="105156" y="53340"/>
                </a:lnTo>
                <a:lnTo>
                  <a:pt x="120396" y="43641"/>
                </a:lnTo>
                <a:lnTo>
                  <a:pt x="120396" y="42672"/>
                </a:lnTo>
                <a:lnTo>
                  <a:pt x="156972" y="27432"/>
                </a:lnTo>
                <a:lnTo>
                  <a:pt x="156972" y="28487"/>
                </a:lnTo>
                <a:lnTo>
                  <a:pt x="173736" y="23328"/>
                </a:lnTo>
                <a:lnTo>
                  <a:pt x="173736" y="22860"/>
                </a:lnTo>
                <a:lnTo>
                  <a:pt x="193548" y="20029"/>
                </a:lnTo>
                <a:lnTo>
                  <a:pt x="193548" y="19812"/>
                </a:lnTo>
                <a:lnTo>
                  <a:pt x="234696" y="19812"/>
                </a:lnTo>
                <a:lnTo>
                  <a:pt x="234696" y="20046"/>
                </a:lnTo>
                <a:lnTo>
                  <a:pt x="252984" y="22860"/>
                </a:lnTo>
                <a:lnTo>
                  <a:pt x="271272" y="28487"/>
                </a:lnTo>
                <a:lnTo>
                  <a:pt x="271272" y="27432"/>
                </a:lnTo>
                <a:lnTo>
                  <a:pt x="289560" y="35052"/>
                </a:lnTo>
                <a:lnTo>
                  <a:pt x="306324" y="42672"/>
                </a:lnTo>
                <a:lnTo>
                  <a:pt x="321564" y="52370"/>
                </a:lnTo>
                <a:lnTo>
                  <a:pt x="321564" y="51816"/>
                </a:lnTo>
                <a:lnTo>
                  <a:pt x="338328" y="64008"/>
                </a:lnTo>
                <a:lnTo>
                  <a:pt x="338328" y="65227"/>
                </a:lnTo>
                <a:lnTo>
                  <a:pt x="352044" y="76200"/>
                </a:lnTo>
                <a:lnTo>
                  <a:pt x="352044" y="77724"/>
                </a:lnTo>
                <a:lnTo>
                  <a:pt x="364236" y="89916"/>
                </a:lnTo>
                <a:lnTo>
                  <a:pt x="374904" y="105156"/>
                </a:lnTo>
                <a:lnTo>
                  <a:pt x="385572" y="121920"/>
                </a:lnTo>
                <a:lnTo>
                  <a:pt x="385572" y="123444"/>
                </a:lnTo>
                <a:lnTo>
                  <a:pt x="393192" y="138684"/>
                </a:lnTo>
                <a:lnTo>
                  <a:pt x="393192" y="137160"/>
                </a:lnTo>
                <a:lnTo>
                  <a:pt x="399288" y="156972"/>
                </a:lnTo>
                <a:lnTo>
                  <a:pt x="399288" y="155448"/>
                </a:lnTo>
                <a:lnTo>
                  <a:pt x="403860" y="175260"/>
                </a:lnTo>
                <a:lnTo>
                  <a:pt x="403860" y="173736"/>
                </a:lnTo>
                <a:lnTo>
                  <a:pt x="406908" y="193548"/>
                </a:lnTo>
                <a:lnTo>
                  <a:pt x="408377" y="214122"/>
                </a:lnTo>
                <a:lnTo>
                  <a:pt x="408432" y="213360"/>
                </a:lnTo>
                <a:lnTo>
                  <a:pt x="408432" y="300837"/>
                </a:lnTo>
                <a:lnTo>
                  <a:pt x="409956" y="297180"/>
                </a:lnTo>
                <a:lnTo>
                  <a:pt x="417576" y="277368"/>
                </a:lnTo>
                <a:lnTo>
                  <a:pt x="423672" y="256032"/>
                </a:lnTo>
                <a:lnTo>
                  <a:pt x="426720" y="236220"/>
                </a:lnTo>
                <a:close/>
              </a:path>
              <a:path w="426719" h="426720">
                <a:moveTo>
                  <a:pt x="19866" y="214122"/>
                </a:moveTo>
                <a:lnTo>
                  <a:pt x="19812" y="213360"/>
                </a:lnTo>
                <a:lnTo>
                  <a:pt x="19812" y="214884"/>
                </a:lnTo>
                <a:lnTo>
                  <a:pt x="19866" y="214122"/>
                </a:lnTo>
                <a:close/>
              </a:path>
              <a:path w="426719" h="426720">
                <a:moveTo>
                  <a:pt x="24384" y="252984"/>
                </a:moveTo>
                <a:lnTo>
                  <a:pt x="21336" y="233172"/>
                </a:lnTo>
                <a:lnTo>
                  <a:pt x="21336" y="234696"/>
                </a:lnTo>
                <a:lnTo>
                  <a:pt x="19866" y="214122"/>
                </a:lnTo>
                <a:lnTo>
                  <a:pt x="19812" y="214884"/>
                </a:lnTo>
                <a:lnTo>
                  <a:pt x="19812" y="303276"/>
                </a:lnTo>
                <a:lnTo>
                  <a:pt x="22860" y="309372"/>
                </a:lnTo>
                <a:lnTo>
                  <a:pt x="22860" y="252984"/>
                </a:lnTo>
                <a:lnTo>
                  <a:pt x="24384" y="252984"/>
                </a:lnTo>
                <a:close/>
              </a:path>
              <a:path w="426719" h="426720">
                <a:moveTo>
                  <a:pt x="24384" y="173736"/>
                </a:moveTo>
                <a:lnTo>
                  <a:pt x="22860" y="175260"/>
                </a:lnTo>
                <a:lnTo>
                  <a:pt x="22860" y="183642"/>
                </a:lnTo>
                <a:lnTo>
                  <a:pt x="24384" y="173736"/>
                </a:lnTo>
                <a:close/>
              </a:path>
              <a:path w="426719" h="426720">
                <a:moveTo>
                  <a:pt x="77002" y="351241"/>
                </a:moveTo>
                <a:lnTo>
                  <a:pt x="64008" y="336804"/>
                </a:lnTo>
                <a:lnTo>
                  <a:pt x="64008" y="338328"/>
                </a:lnTo>
                <a:lnTo>
                  <a:pt x="53340" y="321564"/>
                </a:lnTo>
                <a:lnTo>
                  <a:pt x="53340" y="323088"/>
                </a:lnTo>
                <a:lnTo>
                  <a:pt x="42672" y="306324"/>
                </a:lnTo>
                <a:lnTo>
                  <a:pt x="35052" y="289560"/>
                </a:lnTo>
                <a:lnTo>
                  <a:pt x="22860" y="252984"/>
                </a:lnTo>
                <a:lnTo>
                  <a:pt x="22860" y="309372"/>
                </a:lnTo>
                <a:lnTo>
                  <a:pt x="48768" y="348996"/>
                </a:lnTo>
                <a:lnTo>
                  <a:pt x="76200" y="376580"/>
                </a:lnTo>
                <a:lnTo>
                  <a:pt x="76200" y="350520"/>
                </a:lnTo>
                <a:lnTo>
                  <a:pt x="77002" y="351241"/>
                </a:lnTo>
                <a:close/>
              </a:path>
              <a:path w="426719" h="426720">
                <a:moveTo>
                  <a:pt x="77724" y="76200"/>
                </a:moveTo>
                <a:lnTo>
                  <a:pt x="76200" y="76200"/>
                </a:lnTo>
                <a:lnTo>
                  <a:pt x="76200" y="77724"/>
                </a:lnTo>
                <a:lnTo>
                  <a:pt x="77724" y="76200"/>
                </a:lnTo>
                <a:close/>
              </a:path>
              <a:path w="426719" h="426720">
                <a:moveTo>
                  <a:pt x="77724" y="352044"/>
                </a:moveTo>
                <a:lnTo>
                  <a:pt x="77002" y="351241"/>
                </a:lnTo>
                <a:lnTo>
                  <a:pt x="76200" y="350520"/>
                </a:lnTo>
                <a:lnTo>
                  <a:pt x="77724" y="352044"/>
                </a:lnTo>
                <a:close/>
              </a:path>
              <a:path w="426719" h="426720">
                <a:moveTo>
                  <a:pt x="77724" y="377952"/>
                </a:moveTo>
                <a:lnTo>
                  <a:pt x="77724" y="352044"/>
                </a:lnTo>
                <a:lnTo>
                  <a:pt x="76200" y="350520"/>
                </a:lnTo>
                <a:lnTo>
                  <a:pt x="76200" y="376580"/>
                </a:lnTo>
                <a:lnTo>
                  <a:pt x="77724" y="377952"/>
                </a:lnTo>
                <a:close/>
              </a:path>
              <a:path w="426719" h="426720">
                <a:moveTo>
                  <a:pt x="91440" y="387927"/>
                </a:moveTo>
                <a:lnTo>
                  <a:pt x="91440" y="364236"/>
                </a:lnTo>
                <a:lnTo>
                  <a:pt x="77002" y="351241"/>
                </a:lnTo>
                <a:lnTo>
                  <a:pt x="77724" y="352044"/>
                </a:lnTo>
                <a:lnTo>
                  <a:pt x="77724" y="377952"/>
                </a:lnTo>
                <a:lnTo>
                  <a:pt x="91440" y="387927"/>
                </a:lnTo>
                <a:close/>
              </a:path>
              <a:path w="426719" h="426720">
                <a:moveTo>
                  <a:pt x="91440" y="64008"/>
                </a:moveTo>
                <a:lnTo>
                  <a:pt x="89916" y="64008"/>
                </a:lnTo>
                <a:lnTo>
                  <a:pt x="89916" y="65227"/>
                </a:lnTo>
                <a:lnTo>
                  <a:pt x="91440" y="64008"/>
                </a:lnTo>
                <a:close/>
              </a:path>
              <a:path w="426719" h="426720">
                <a:moveTo>
                  <a:pt x="121920" y="384048"/>
                </a:moveTo>
                <a:lnTo>
                  <a:pt x="105156" y="374904"/>
                </a:lnTo>
                <a:lnTo>
                  <a:pt x="89916" y="362712"/>
                </a:lnTo>
                <a:lnTo>
                  <a:pt x="91440" y="364236"/>
                </a:lnTo>
                <a:lnTo>
                  <a:pt x="91440" y="387927"/>
                </a:lnTo>
                <a:lnTo>
                  <a:pt x="94488" y="390144"/>
                </a:lnTo>
                <a:lnTo>
                  <a:pt x="112776" y="400812"/>
                </a:lnTo>
                <a:lnTo>
                  <a:pt x="120396" y="404622"/>
                </a:lnTo>
                <a:lnTo>
                  <a:pt x="120396" y="384048"/>
                </a:lnTo>
                <a:lnTo>
                  <a:pt x="121920" y="384048"/>
                </a:lnTo>
                <a:close/>
              </a:path>
              <a:path w="426719" h="426720">
                <a:moveTo>
                  <a:pt x="121920" y="42672"/>
                </a:moveTo>
                <a:lnTo>
                  <a:pt x="120396" y="42672"/>
                </a:lnTo>
                <a:lnTo>
                  <a:pt x="120396" y="43641"/>
                </a:lnTo>
                <a:lnTo>
                  <a:pt x="121920" y="42672"/>
                </a:lnTo>
                <a:close/>
              </a:path>
              <a:path w="426719" h="426720">
                <a:moveTo>
                  <a:pt x="156972" y="399288"/>
                </a:moveTo>
                <a:lnTo>
                  <a:pt x="138684" y="393192"/>
                </a:lnTo>
                <a:lnTo>
                  <a:pt x="120396" y="384048"/>
                </a:lnTo>
                <a:lnTo>
                  <a:pt x="120396" y="404622"/>
                </a:lnTo>
                <a:lnTo>
                  <a:pt x="131064" y="409956"/>
                </a:lnTo>
                <a:lnTo>
                  <a:pt x="150876" y="417576"/>
                </a:lnTo>
                <a:lnTo>
                  <a:pt x="155448" y="418631"/>
                </a:lnTo>
                <a:lnTo>
                  <a:pt x="155448" y="399288"/>
                </a:lnTo>
                <a:lnTo>
                  <a:pt x="156972" y="399288"/>
                </a:lnTo>
                <a:close/>
              </a:path>
              <a:path w="426719" h="426720">
                <a:moveTo>
                  <a:pt x="156972" y="28487"/>
                </a:moveTo>
                <a:lnTo>
                  <a:pt x="156972" y="27432"/>
                </a:lnTo>
                <a:lnTo>
                  <a:pt x="155448" y="28956"/>
                </a:lnTo>
                <a:lnTo>
                  <a:pt x="156972" y="28487"/>
                </a:lnTo>
                <a:close/>
              </a:path>
              <a:path w="426719" h="426720">
                <a:moveTo>
                  <a:pt x="175260" y="403860"/>
                </a:moveTo>
                <a:lnTo>
                  <a:pt x="155448" y="399288"/>
                </a:lnTo>
                <a:lnTo>
                  <a:pt x="155448" y="418631"/>
                </a:lnTo>
                <a:lnTo>
                  <a:pt x="170688" y="422148"/>
                </a:lnTo>
                <a:lnTo>
                  <a:pt x="173736" y="422801"/>
                </a:lnTo>
                <a:lnTo>
                  <a:pt x="173736" y="403860"/>
                </a:lnTo>
                <a:lnTo>
                  <a:pt x="175260" y="403860"/>
                </a:lnTo>
                <a:close/>
              </a:path>
              <a:path w="426719" h="426720">
                <a:moveTo>
                  <a:pt x="175260" y="22860"/>
                </a:moveTo>
                <a:lnTo>
                  <a:pt x="173736" y="22860"/>
                </a:lnTo>
                <a:lnTo>
                  <a:pt x="173736" y="23328"/>
                </a:lnTo>
                <a:lnTo>
                  <a:pt x="175260" y="22860"/>
                </a:lnTo>
                <a:close/>
              </a:path>
              <a:path w="426719" h="426720">
                <a:moveTo>
                  <a:pt x="195072" y="406908"/>
                </a:moveTo>
                <a:lnTo>
                  <a:pt x="173736" y="403860"/>
                </a:lnTo>
                <a:lnTo>
                  <a:pt x="173736" y="422801"/>
                </a:lnTo>
                <a:lnTo>
                  <a:pt x="192024" y="426720"/>
                </a:lnTo>
                <a:lnTo>
                  <a:pt x="193548" y="426720"/>
                </a:lnTo>
                <a:lnTo>
                  <a:pt x="193548" y="406908"/>
                </a:lnTo>
                <a:lnTo>
                  <a:pt x="195072" y="406908"/>
                </a:lnTo>
                <a:close/>
              </a:path>
              <a:path w="426719" h="426720">
                <a:moveTo>
                  <a:pt x="195072" y="19812"/>
                </a:moveTo>
                <a:lnTo>
                  <a:pt x="193548" y="19812"/>
                </a:lnTo>
                <a:lnTo>
                  <a:pt x="193548" y="20029"/>
                </a:lnTo>
                <a:lnTo>
                  <a:pt x="195072" y="19812"/>
                </a:lnTo>
                <a:close/>
              </a:path>
              <a:path w="426719" h="426720">
                <a:moveTo>
                  <a:pt x="214884" y="426720"/>
                </a:moveTo>
                <a:lnTo>
                  <a:pt x="214884" y="408432"/>
                </a:lnTo>
                <a:lnTo>
                  <a:pt x="213360" y="408432"/>
                </a:lnTo>
                <a:lnTo>
                  <a:pt x="193548" y="406908"/>
                </a:lnTo>
                <a:lnTo>
                  <a:pt x="193548" y="426720"/>
                </a:lnTo>
                <a:lnTo>
                  <a:pt x="214884" y="426720"/>
                </a:lnTo>
                <a:close/>
              </a:path>
              <a:path w="426719" h="426720">
                <a:moveTo>
                  <a:pt x="214122" y="408377"/>
                </a:moveTo>
                <a:lnTo>
                  <a:pt x="213360" y="408323"/>
                </a:lnTo>
                <a:lnTo>
                  <a:pt x="214122" y="408377"/>
                </a:lnTo>
                <a:close/>
              </a:path>
              <a:path w="426719" h="426720">
                <a:moveTo>
                  <a:pt x="234696" y="426720"/>
                </a:moveTo>
                <a:lnTo>
                  <a:pt x="234696" y="406908"/>
                </a:lnTo>
                <a:lnTo>
                  <a:pt x="214122" y="408377"/>
                </a:lnTo>
                <a:lnTo>
                  <a:pt x="214884" y="408432"/>
                </a:lnTo>
                <a:lnTo>
                  <a:pt x="214884" y="426720"/>
                </a:lnTo>
                <a:lnTo>
                  <a:pt x="234696" y="426720"/>
                </a:lnTo>
                <a:close/>
              </a:path>
              <a:path w="426719" h="426720">
                <a:moveTo>
                  <a:pt x="234696" y="20046"/>
                </a:moveTo>
                <a:lnTo>
                  <a:pt x="234696" y="19812"/>
                </a:lnTo>
                <a:lnTo>
                  <a:pt x="233172" y="19812"/>
                </a:lnTo>
                <a:lnTo>
                  <a:pt x="234696" y="20046"/>
                </a:lnTo>
                <a:close/>
              </a:path>
              <a:path w="426719" h="426720">
                <a:moveTo>
                  <a:pt x="272796" y="418631"/>
                </a:moveTo>
                <a:lnTo>
                  <a:pt x="272796" y="399288"/>
                </a:lnTo>
                <a:lnTo>
                  <a:pt x="252984" y="403860"/>
                </a:lnTo>
                <a:lnTo>
                  <a:pt x="233172" y="406908"/>
                </a:lnTo>
                <a:lnTo>
                  <a:pt x="234696" y="406908"/>
                </a:lnTo>
                <a:lnTo>
                  <a:pt x="234696" y="426720"/>
                </a:lnTo>
                <a:lnTo>
                  <a:pt x="236220" y="426720"/>
                </a:lnTo>
                <a:lnTo>
                  <a:pt x="257556" y="422148"/>
                </a:lnTo>
                <a:lnTo>
                  <a:pt x="272796" y="418631"/>
                </a:lnTo>
                <a:close/>
              </a:path>
              <a:path w="426719" h="426720">
                <a:moveTo>
                  <a:pt x="272796" y="28956"/>
                </a:moveTo>
                <a:lnTo>
                  <a:pt x="271272" y="27432"/>
                </a:lnTo>
                <a:lnTo>
                  <a:pt x="271272" y="28487"/>
                </a:lnTo>
                <a:lnTo>
                  <a:pt x="272796" y="28956"/>
                </a:lnTo>
                <a:close/>
              </a:path>
              <a:path w="426719" h="426720">
                <a:moveTo>
                  <a:pt x="323088" y="396367"/>
                </a:moveTo>
                <a:lnTo>
                  <a:pt x="323088" y="374904"/>
                </a:lnTo>
                <a:lnTo>
                  <a:pt x="289560" y="393192"/>
                </a:lnTo>
                <a:lnTo>
                  <a:pt x="271272" y="399288"/>
                </a:lnTo>
                <a:lnTo>
                  <a:pt x="272796" y="399288"/>
                </a:lnTo>
                <a:lnTo>
                  <a:pt x="272796" y="418631"/>
                </a:lnTo>
                <a:lnTo>
                  <a:pt x="277368" y="417576"/>
                </a:lnTo>
                <a:lnTo>
                  <a:pt x="297180" y="409956"/>
                </a:lnTo>
                <a:lnTo>
                  <a:pt x="315468" y="400812"/>
                </a:lnTo>
                <a:lnTo>
                  <a:pt x="323088" y="396367"/>
                </a:lnTo>
                <a:close/>
              </a:path>
              <a:path w="426719" h="426720">
                <a:moveTo>
                  <a:pt x="323088" y="53340"/>
                </a:moveTo>
                <a:lnTo>
                  <a:pt x="321564" y="51816"/>
                </a:lnTo>
                <a:lnTo>
                  <a:pt x="321564" y="52370"/>
                </a:lnTo>
                <a:lnTo>
                  <a:pt x="323088" y="53340"/>
                </a:lnTo>
                <a:close/>
              </a:path>
              <a:path w="426719" h="426720">
                <a:moveTo>
                  <a:pt x="338328" y="362712"/>
                </a:moveTo>
                <a:lnTo>
                  <a:pt x="321564" y="374904"/>
                </a:lnTo>
                <a:lnTo>
                  <a:pt x="323088" y="374904"/>
                </a:lnTo>
                <a:lnTo>
                  <a:pt x="323088" y="396367"/>
                </a:lnTo>
                <a:lnTo>
                  <a:pt x="333756" y="390144"/>
                </a:lnTo>
                <a:lnTo>
                  <a:pt x="336804" y="387705"/>
                </a:lnTo>
                <a:lnTo>
                  <a:pt x="336804" y="364236"/>
                </a:lnTo>
                <a:lnTo>
                  <a:pt x="338328" y="362712"/>
                </a:lnTo>
                <a:close/>
              </a:path>
              <a:path w="426719" h="426720">
                <a:moveTo>
                  <a:pt x="338328" y="65227"/>
                </a:moveTo>
                <a:lnTo>
                  <a:pt x="338328" y="64008"/>
                </a:lnTo>
                <a:lnTo>
                  <a:pt x="336804" y="64008"/>
                </a:lnTo>
                <a:lnTo>
                  <a:pt x="338328" y="65227"/>
                </a:lnTo>
                <a:close/>
              </a:path>
              <a:path w="426719" h="426720">
                <a:moveTo>
                  <a:pt x="351241" y="351241"/>
                </a:moveTo>
                <a:lnTo>
                  <a:pt x="336804" y="364236"/>
                </a:lnTo>
                <a:lnTo>
                  <a:pt x="336804" y="387705"/>
                </a:lnTo>
                <a:lnTo>
                  <a:pt x="348996" y="377952"/>
                </a:lnTo>
                <a:lnTo>
                  <a:pt x="350520" y="376580"/>
                </a:lnTo>
                <a:lnTo>
                  <a:pt x="350520" y="352044"/>
                </a:lnTo>
                <a:lnTo>
                  <a:pt x="351241" y="351241"/>
                </a:lnTo>
                <a:close/>
              </a:path>
              <a:path w="426719" h="426720">
                <a:moveTo>
                  <a:pt x="352044" y="77724"/>
                </a:moveTo>
                <a:lnTo>
                  <a:pt x="352044" y="76200"/>
                </a:lnTo>
                <a:lnTo>
                  <a:pt x="350520" y="76200"/>
                </a:lnTo>
                <a:lnTo>
                  <a:pt x="352044" y="77724"/>
                </a:lnTo>
                <a:close/>
              </a:path>
              <a:path w="426719" h="426720">
                <a:moveTo>
                  <a:pt x="352044" y="350520"/>
                </a:moveTo>
                <a:lnTo>
                  <a:pt x="351241" y="351241"/>
                </a:lnTo>
                <a:lnTo>
                  <a:pt x="350520" y="352044"/>
                </a:lnTo>
                <a:lnTo>
                  <a:pt x="352044" y="350520"/>
                </a:lnTo>
                <a:close/>
              </a:path>
              <a:path w="426719" h="426720">
                <a:moveTo>
                  <a:pt x="352044" y="375208"/>
                </a:moveTo>
                <a:lnTo>
                  <a:pt x="352044" y="350520"/>
                </a:lnTo>
                <a:lnTo>
                  <a:pt x="350520" y="352044"/>
                </a:lnTo>
                <a:lnTo>
                  <a:pt x="350520" y="376580"/>
                </a:lnTo>
                <a:lnTo>
                  <a:pt x="352044" y="375208"/>
                </a:lnTo>
                <a:close/>
              </a:path>
              <a:path w="426719" h="426720">
                <a:moveTo>
                  <a:pt x="385572" y="340529"/>
                </a:moveTo>
                <a:lnTo>
                  <a:pt x="385572" y="306324"/>
                </a:lnTo>
                <a:lnTo>
                  <a:pt x="374904" y="323088"/>
                </a:lnTo>
                <a:lnTo>
                  <a:pt x="374904" y="321564"/>
                </a:lnTo>
                <a:lnTo>
                  <a:pt x="364236" y="338328"/>
                </a:lnTo>
                <a:lnTo>
                  <a:pt x="364236" y="336804"/>
                </a:lnTo>
                <a:lnTo>
                  <a:pt x="351241" y="351241"/>
                </a:lnTo>
                <a:lnTo>
                  <a:pt x="352044" y="350520"/>
                </a:lnTo>
                <a:lnTo>
                  <a:pt x="352044" y="375208"/>
                </a:lnTo>
                <a:lnTo>
                  <a:pt x="364236" y="364236"/>
                </a:lnTo>
                <a:lnTo>
                  <a:pt x="385572" y="340529"/>
                </a:lnTo>
                <a:close/>
              </a:path>
              <a:path w="426719" h="426720">
                <a:moveTo>
                  <a:pt x="385572" y="123444"/>
                </a:moveTo>
                <a:lnTo>
                  <a:pt x="385572" y="121920"/>
                </a:lnTo>
                <a:lnTo>
                  <a:pt x="384048" y="120396"/>
                </a:lnTo>
                <a:lnTo>
                  <a:pt x="385572" y="123444"/>
                </a:lnTo>
                <a:close/>
              </a:path>
              <a:path w="426719" h="426720">
                <a:moveTo>
                  <a:pt x="408432" y="300837"/>
                </a:moveTo>
                <a:lnTo>
                  <a:pt x="408432" y="214884"/>
                </a:lnTo>
                <a:lnTo>
                  <a:pt x="408377" y="214122"/>
                </a:lnTo>
                <a:lnTo>
                  <a:pt x="406908" y="234696"/>
                </a:lnTo>
                <a:lnTo>
                  <a:pt x="406908" y="233172"/>
                </a:lnTo>
                <a:lnTo>
                  <a:pt x="403860" y="252984"/>
                </a:lnTo>
                <a:lnTo>
                  <a:pt x="399288" y="271272"/>
                </a:lnTo>
                <a:lnTo>
                  <a:pt x="393192" y="289560"/>
                </a:lnTo>
                <a:lnTo>
                  <a:pt x="384048" y="306324"/>
                </a:lnTo>
                <a:lnTo>
                  <a:pt x="385572" y="306324"/>
                </a:lnTo>
                <a:lnTo>
                  <a:pt x="385572" y="340529"/>
                </a:lnTo>
                <a:lnTo>
                  <a:pt x="391668" y="333756"/>
                </a:lnTo>
                <a:lnTo>
                  <a:pt x="402336" y="315468"/>
                </a:lnTo>
                <a:lnTo>
                  <a:pt x="408432" y="300837"/>
                </a:lnTo>
                <a:close/>
              </a:path>
              <a:path w="426719" h="426720">
                <a:moveTo>
                  <a:pt x="408432" y="214884"/>
                </a:moveTo>
                <a:lnTo>
                  <a:pt x="408432" y="213360"/>
                </a:lnTo>
                <a:lnTo>
                  <a:pt x="408377" y="214122"/>
                </a:lnTo>
                <a:lnTo>
                  <a:pt x="408432" y="2148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4" name="object 324"/>
          <p:cNvSpPr txBox="1"/>
          <p:nvPr/>
        </p:nvSpPr>
        <p:spPr>
          <a:xfrm>
            <a:off x="2576899" y="4786703"/>
            <a:ext cx="1112184" cy="62263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296972" defTabSz="806867">
              <a:spcBef>
                <a:spcPts val="88"/>
              </a:spcBef>
            </a:pPr>
            <a:r>
              <a:rPr sz="1324" b="1" spc="-4" dirty="0">
                <a:solidFill>
                  <a:srgbClr val="FFFFFF"/>
                </a:solidFill>
                <a:latin typeface="Arial"/>
                <a:cs typeface="Arial"/>
              </a:rPr>
              <a:t>Enhanced</a:t>
            </a:r>
            <a:endParaRPr sz="1324">
              <a:solidFill>
                <a:prstClr val="black"/>
              </a:solidFill>
              <a:latin typeface="Arial"/>
              <a:cs typeface="Arial"/>
            </a:endParaRPr>
          </a:p>
          <a:p>
            <a:pPr marL="296972" marR="86290" indent="-297532" defTabSz="806867">
              <a:tabLst>
                <a:tab pos="296972" algn="l"/>
              </a:tabLst>
            </a:pPr>
            <a:r>
              <a:rPr sz="1985" b="1" spc="-6" baseline="5555" dirty="0">
                <a:solidFill>
                  <a:srgbClr val="004B93"/>
                </a:solidFill>
                <a:latin typeface="Arial"/>
                <a:cs typeface="Arial"/>
              </a:rPr>
              <a:t>4	</a:t>
            </a:r>
            <a:r>
              <a:rPr sz="1324" b="1" spc="-4" dirty="0">
                <a:solidFill>
                  <a:srgbClr val="FFFFFF"/>
                </a:solidFill>
                <a:latin typeface="Arial"/>
                <a:cs typeface="Arial"/>
              </a:rPr>
              <a:t>student  r</a:t>
            </a:r>
            <a:r>
              <a:rPr sz="1324" b="1" dirty="0">
                <a:solidFill>
                  <a:srgbClr val="FFFFFF"/>
                </a:solidFill>
                <a:latin typeface="Arial"/>
                <a:cs typeface="Arial"/>
              </a:rPr>
              <a:t>ete</a:t>
            </a:r>
            <a:r>
              <a:rPr sz="1324" b="1" spc="-4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324" b="1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1324" b="1" spc="-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324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32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5" name="object 325"/>
          <p:cNvSpPr txBox="1"/>
          <p:nvPr/>
        </p:nvSpPr>
        <p:spPr>
          <a:xfrm>
            <a:off x="4253747" y="1247438"/>
            <a:ext cx="3404907" cy="1239705"/>
          </a:xfrm>
          <a:prstGeom prst="rect">
            <a:avLst/>
          </a:prstGeom>
        </p:spPr>
        <p:txBody>
          <a:bodyPr vert="horz" wrap="square" lIns="0" tIns="117101" rIns="0" bIns="0" rtlCol="0">
            <a:spAutoFit/>
          </a:bodyPr>
          <a:lstStyle/>
          <a:p>
            <a:pPr defTabSz="806867">
              <a:spcBef>
                <a:spcPts val="922"/>
              </a:spcBef>
            </a:pPr>
            <a:r>
              <a:rPr sz="1324" b="1" dirty="0">
                <a:solidFill>
                  <a:srgbClr val="004B93"/>
                </a:solidFill>
                <a:latin typeface="Arial"/>
                <a:cs typeface="Arial"/>
              </a:rPr>
              <a:t>What it </a:t>
            </a:r>
            <a:r>
              <a:rPr sz="1324" b="1" spc="4" dirty="0">
                <a:solidFill>
                  <a:srgbClr val="004B93"/>
                </a:solidFill>
                <a:latin typeface="Arial"/>
                <a:cs typeface="Arial"/>
              </a:rPr>
              <a:t>will</a:t>
            </a:r>
            <a:r>
              <a:rPr sz="1324" b="1" spc="-79" dirty="0">
                <a:solidFill>
                  <a:srgbClr val="004B93"/>
                </a:solidFill>
                <a:latin typeface="Arial"/>
                <a:cs typeface="Arial"/>
              </a:rPr>
              <a:t> </a:t>
            </a:r>
            <a:r>
              <a:rPr sz="1324" b="1" dirty="0">
                <a:solidFill>
                  <a:srgbClr val="004B93"/>
                </a:solidFill>
                <a:latin typeface="Arial"/>
                <a:cs typeface="Arial"/>
              </a:rPr>
              <a:t>take</a:t>
            </a:r>
            <a:endParaRPr sz="1324">
              <a:solidFill>
                <a:prstClr val="black"/>
              </a:solidFill>
              <a:latin typeface="Arial"/>
              <a:cs typeface="Arial"/>
            </a:endParaRPr>
          </a:p>
          <a:p>
            <a:pPr marR="4483" defTabSz="806867">
              <a:spcBef>
                <a:spcPts val="838"/>
              </a:spcBef>
            </a:pP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Create comprehensive Associate through  </a:t>
            </a:r>
            <a:r>
              <a:rPr sz="1324" spc="4" dirty="0">
                <a:solidFill>
                  <a:prstClr val="black"/>
                </a:solidFill>
                <a:latin typeface="Arial"/>
                <a:cs typeface="Arial"/>
              </a:rPr>
              <a:t>Master’s </a:t>
            </a: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online ladders and online options</a:t>
            </a:r>
            <a:r>
              <a:rPr sz="1324" spc="-10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for  </a:t>
            </a:r>
            <a:r>
              <a:rPr sz="1324" spc="-9" dirty="0">
                <a:solidFill>
                  <a:prstClr val="black"/>
                </a:solidFill>
                <a:latin typeface="Arial"/>
                <a:cs typeface="Arial"/>
              </a:rPr>
              <a:t>SUNY’s </a:t>
            </a: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most popular programs </a:t>
            </a:r>
            <a:r>
              <a:rPr sz="1324" spc="-4" dirty="0">
                <a:solidFill>
                  <a:prstClr val="black"/>
                </a:solidFill>
                <a:latin typeface="Arial"/>
                <a:cs typeface="Arial"/>
              </a:rPr>
              <a:t>with </a:t>
            </a: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up to 22  Associate, 73 </a:t>
            </a:r>
            <a:r>
              <a:rPr sz="1324" spc="4" dirty="0">
                <a:solidFill>
                  <a:prstClr val="black"/>
                </a:solidFill>
                <a:latin typeface="Arial"/>
                <a:cs typeface="Arial"/>
              </a:rPr>
              <a:t>Bachelor’s </a:t>
            </a: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&amp; 43</a:t>
            </a:r>
            <a:r>
              <a:rPr sz="1324" spc="-10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4" spc="4" dirty="0">
                <a:solidFill>
                  <a:prstClr val="black"/>
                </a:solidFill>
                <a:latin typeface="Arial"/>
                <a:cs typeface="Arial"/>
              </a:rPr>
              <a:t>Master’s</a:t>
            </a:r>
            <a:r>
              <a:rPr sz="1324" spc="6" baseline="25000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endParaRPr sz="1324" baseline="25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6" name="object 326"/>
          <p:cNvSpPr txBox="1"/>
          <p:nvPr/>
        </p:nvSpPr>
        <p:spPr>
          <a:xfrm>
            <a:off x="8004130" y="1353670"/>
            <a:ext cx="1746437" cy="21508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defTabSz="806867">
              <a:spcBef>
                <a:spcPts val="88"/>
              </a:spcBef>
            </a:pPr>
            <a:r>
              <a:rPr sz="1324" b="1" spc="-4" dirty="0">
                <a:solidFill>
                  <a:srgbClr val="004B93"/>
                </a:solidFill>
                <a:latin typeface="Arial"/>
                <a:cs typeface="Arial"/>
              </a:rPr>
              <a:t>Potential</a:t>
            </a:r>
            <a:r>
              <a:rPr sz="1324" b="1" spc="-40" dirty="0">
                <a:solidFill>
                  <a:srgbClr val="004B93"/>
                </a:solidFill>
                <a:latin typeface="Arial"/>
                <a:cs typeface="Arial"/>
              </a:rPr>
              <a:t> </a:t>
            </a:r>
            <a:r>
              <a:rPr sz="1324" b="1" spc="-4" dirty="0">
                <a:solidFill>
                  <a:srgbClr val="004B93"/>
                </a:solidFill>
                <a:latin typeface="Arial"/>
                <a:cs typeface="Arial"/>
              </a:rPr>
              <a:t>contribution</a:t>
            </a:r>
            <a:endParaRPr sz="132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7" name="object 327"/>
          <p:cNvSpPr/>
          <p:nvPr/>
        </p:nvSpPr>
        <p:spPr>
          <a:xfrm>
            <a:off x="2445117" y="1857039"/>
            <a:ext cx="359148" cy="359148"/>
          </a:xfrm>
          <a:custGeom>
            <a:avLst/>
            <a:gdLst/>
            <a:ahLst/>
            <a:cxnLst/>
            <a:rect l="l" t="t" r="r" b="b"/>
            <a:pathLst>
              <a:path w="407034" h="407035">
                <a:moveTo>
                  <a:pt x="406908" y="202692"/>
                </a:moveTo>
                <a:lnTo>
                  <a:pt x="401514" y="156434"/>
                </a:lnTo>
                <a:lnTo>
                  <a:pt x="386149" y="113855"/>
                </a:lnTo>
                <a:lnTo>
                  <a:pt x="362041" y="76208"/>
                </a:lnTo>
                <a:lnTo>
                  <a:pt x="330414" y="44746"/>
                </a:lnTo>
                <a:lnTo>
                  <a:pt x="292496" y="20722"/>
                </a:lnTo>
                <a:lnTo>
                  <a:pt x="249513" y="5389"/>
                </a:lnTo>
                <a:lnTo>
                  <a:pt x="202692" y="0"/>
                </a:lnTo>
                <a:lnTo>
                  <a:pt x="156434" y="5389"/>
                </a:lnTo>
                <a:lnTo>
                  <a:pt x="113855" y="20722"/>
                </a:lnTo>
                <a:lnTo>
                  <a:pt x="76208" y="44746"/>
                </a:lnTo>
                <a:lnTo>
                  <a:pt x="44746" y="76208"/>
                </a:lnTo>
                <a:lnTo>
                  <a:pt x="20722" y="113855"/>
                </a:lnTo>
                <a:lnTo>
                  <a:pt x="5389" y="156434"/>
                </a:lnTo>
                <a:lnTo>
                  <a:pt x="0" y="202692"/>
                </a:lnTo>
                <a:lnTo>
                  <a:pt x="5389" y="249513"/>
                </a:lnTo>
                <a:lnTo>
                  <a:pt x="20722" y="292496"/>
                </a:lnTo>
                <a:lnTo>
                  <a:pt x="44746" y="330414"/>
                </a:lnTo>
                <a:lnTo>
                  <a:pt x="76208" y="362041"/>
                </a:lnTo>
                <a:lnTo>
                  <a:pt x="113855" y="386149"/>
                </a:lnTo>
                <a:lnTo>
                  <a:pt x="156434" y="401514"/>
                </a:lnTo>
                <a:lnTo>
                  <a:pt x="202692" y="406908"/>
                </a:lnTo>
                <a:lnTo>
                  <a:pt x="249513" y="401514"/>
                </a:lnTo>
                <a:lnTo>
                  <a:pt x="292496" y="386149"/>
                </a:lnTo>
                <a:lnTo>
                  <a:pt x="330414" y="362041"/>
                </a:lnTo>
                <a:lnTo>
                  <a:pt x="362041" y="330414"/>
                </a:lnTo>
                <a:lnTo>
                  <a:pt x="386149" y="292496"/>
                </a:lnTo>
                <a:lnTo>
                  <a:pt x="401514" y="249513"/>
                </a:lnTo>
                <a:lnTo>
                  <a:pt x="406908" y="202692"/>
                </a:lnTo>
                <a:close/>
              </a:path>
            </a:pathLst>
          </a:custGeom>
          <a:solidFill>
            <a:srgbClr val="B1D5E6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8" name="object 328"/>
          <p:cNvSpPr/>
          <p:nvPr/>
        </p:nvSpPr>
        <p:spPr>
          <a:xfrm>
            <a:off x="2435704" y="1847626"/>
            <a:ext cx="376518" cy="376518"/>
          </a:xfrm>
          <a:custGeom>
            <a:avLst/>
            <a:gdLst/>
            <a:ahLst/>
            <a:cxnLst/>
            <a:rect l="l" t="t" r="r" b="b"/>
            <a:pathLst>
              <a:path w="426719" h="426719">
                <a:moveTo>
                  <a:pt x="426720" y="236220"/>
                </a:moveTo>
                <a:lnTo>
                  <a:pt x="426720" y="192024"/>
                </a:lnTo>
                <a:lnTo>
                  <a:pt x="423672" y="170688"/>
                </a:lnTo>
                <a:lnTo>
                  <a:pt x="409956" y="131064"/>
                </a:lnTo>
                <a:lnTo>
                  <a:pt x="391668" y="94488"/>
                </a:lnTo>
                <a:lnTo>
                  <a:pt x="364236" y="62484"/>
                </a:lnTo>
                <a:lnTo>
                  <a:pt x="333756" y="36576"/>
                </a:lnTo>
                <a:lnTo>
                  <a:pt x="297180" y="16764"/>
                </a:lnTo>
                <a:lnTo>
                  <a:pt x="257556" y="4572"/>
                </a:lnTo>
                <a:lnTo>
                  <a:pt x="213360" y="0"/>
                </a:lnTo>
                <a:lnTo>
                  <a:pt x="192024" y="1524"/>
                </a:lnTo>
                <a:lnTo>
                  <a:pt x="131064" y="16764"/>
                </a:lnTo>
                <a:lnTo>
                  <a:pt x="94488" y="36576"/>
                </a:lnTo>
                <a:lnTo>
                  <a:pt x="62484" y="62484"/>
                </a:lnTo>
                <a:lnTo>
                  <a:pt x="36576" y="94488"/>
                </a:lnTo>
                <a:lnTo>
                  <a:pt x="16764" y="131064"/>
                </a:lnTo>
                <a:lnTo>
                  <a:pt x="4572" y="170688"/>
                </a:lnTo>
                <a:lnTo>
                  <a:pt x="0" y="213360"/>
                </a:lnTo>
                <a:lnTo>
                  <a:pt x="1524" y="236220"/>
                </a:lnTo>
                <a:lnTo>
                  <a:pt x="4572" y="257556"/>
                </a:lnTo>
                <a:lnTo>
                  <a:pt x="16764" y="297180"/>
                </a:lnTo>
                <a:lnTo>
                  <a:pt x="19812" y="303276"/>
                </a:lnTo>
                <a:lnTo>
                  <a:pt x="19812" y="213360"/>
                </a:lnTo>
                <a:lnTo>
                  <a:pt x="19866" y="214122"/>
                </a:lnTo>
                <a:lnTo>
                  <a:pt x="21336" y="193548"/>
                </a:lnTo>
                <a:lnTo>
                  <a:pt x="21336" y="195072"/>
                </a:lnTo>
                <a:lnTo>
                  <a:pt x="22860" y="184404"/>
                </a:lnTo>
                <a:lnTo>
                  <a:pt x="22860" y="175260"/>
                </a:lnTo>
                <a:lnTo>
                  <a:pt x="28956" y="155448"/>
                </a:lnTo>
                <a:lnTo>
                  <a:pt x="28956" y="156972"/>
                </a:lnTo>
                <a:lnTo>
                  <a:pt x="35052" y="138684"/>
                </a:lnTo>
                <a:lnTo>
                  <a:pt x="42672" y="120396"/>
                </a:lnTo>
                <a:lnTo>
                  <a:pt x="42672" y="121920"/>
                </a:lnTo>
                <a:lnTo>
                  <a:pt x="53340" y="105156"/>
                </a:lnTo>
                <a:lnTo>
                  <a:pt x="64008" y="89916"/>
                </a:lnTo>
                <a:lnTo>
                  <a:pt x="64008" y="91440"/>
                </a:lnTo>
                <a:lnTo>
                  <a:pt x="76200" y="77893"/>
                </a:lnTo>
                <a:lnTo>
                  <a:pt x="76200" y="77724"/>
                </a:lnTo>
                <a:lnTo>
                  <a:pt x="77724" y="76200"/>
                </a:lnTo>
                <a:lnTo>
                  <a:pt x="77724" y="76352"/>
                </a:lnTo>
                <a:lnTo>
                  <a:pt x="89916" y="65379"/>
                </a:lnTo>
                <a:lnTo>
                  <a:pt x="89916" y="64008"/>
                </a:lnTo>
                <a:lnTo>
                  <a:pt x="105156" y="53340"/>
                </a:lnTo>
                <a:lnTo>
                  <a:pt x="120396" y="43641"/>
                </a:lnTo>
                <a:lnTo>
                  <a:pt x="120396" y="42672"/>
                </a:lnTo>
                <a:lnTo>
                  <a:pt x="138684" y="35052"/>
                </a:lnTo>
                <a:lnTo>
                  <a:pt x="155448" y="29464"/>
                </a:lnTo>
                <a:lnTo>
                  <a:pt x="155448" y="28956"/>
                </a:lnTo>
                <a:lnTo>
                  <a:pt x="175260" y="22860"/>
                </a:lnTo>
                <a:lnTo>
                  <a:pt x="175260" y="24166"/>
                </a:lnTo>
                <a:lnTo>
                  <a:pt x="193548" y="21553"/>
                </a:lnTo>
                <a:lnTo>
                  <a:pt x="193548" y="21336"/>
                </a:lnTo>
                <a:lnTo>
                  <a:pt x="213360" y="19920"/>
                </a:lnTo>
                <a:lnTo>
                  <a:pt x="234696" y="21336"/>
                </a:lnTo>
                <a:lnTo>
                  <a:pt x="234696" y="21570"/>
                </a:lnTo>
                <a:lnTo>
                  <a:pt x="252984" y="24384"/>
                </a:lnTo>
                <a:lnTo>
                  <a:pt x="252984" y="22860"/>
                </a:lnTo>
                <a:lnTo>
                  <a:pt x="272796" y="28956"/>
                </a:lnTo>
                <a:lnTo>
                  <a:pt x="272796" y="29464"/>
                </a:lnTo>
                <a:lnTo>
                  <a:pt x="289560" y="35052"/>
                </a:lnTo>
                <a:lnTo>
                  <a:pt x="306324" y="42672"/>
                </a:lnTo>
                <a:lnTo>
                  <a:pt x="323088" y="53340"/>
                </a:lnTo>
                <a:lnTo>
                  <a:pt x="323088" y="54309"/>
                </a:lnTo>
                <a:lnTo>
                  <a:pt x="338328" y="64008"/>
                </a:lnTo>
                <a:lnTo>
                  <a:pt x="338328" y="65379"/>
                </a:lnTo>
                <a:lnTo>
                  <a:pt x="350520" y="76352"/>
                </a:lnTo>
                <a:lnTo>
                  <a:pt x="350520" y="76200"/>
                </a:lnTo>
                <a:lnTo>
                  <a:pt x="352044" y="77724"/>
                </a:lnTo>
                <a:lnTo>
                  <a:pt x="352044" y="77893"/>
                </a:lnTo>
                <a:lnTo>
                  <a:pt x="364236" y="91440"/>
                </a:lnTo>
                <a:lnTo>
                  <a:pt x="364236" y="89916"/>
                </a:lnTo>
                <a:lnTo>
                  <a:pt x="374904" y="105156"/>
                </a:lnTo>
                <a:lnTo>
                  <a:pt x="385572" y="121920"/>
                </a:lnTo>
                <a:lnTo>
                  <a:pt x="385572" y="123444"/>
                </a:lnTo>
                <a:lnTo>
                  <a:pt x="393192" y="138684"/>
                </a:lnTo>
                <a:lnTo>
                  <a:pt x="399288" y="156972"/>
                </a:lnTo>
                <a:lnTo>
                  <a:pt x="399288" y="155448"/>
                </a:lnTo>
                <a:lnTo>
                  <a:pt x="403860" y="175260"/>
                </a:lnTo>
                <a:lnTo>
                  <a:pt x="403860" y="173736"/>
                </a:lnTo>
                <a:lnTo>
                  <a:pt x="406908" y="195072"/>
                </a:lnTo>
                <a:lnTo>
                  <a:pt x="406908" y="193548"/>
                </a:lnTo>
                <a:lnTo>
                  <a:pt x="408377" y="214122"/>
                </a:lnTo>
                <a:lnTo>
                  <a:pt x="408432" y="213360"/>
                </a:lnTo>
                <a:lnTo>
                  <a:pt x="408432" y="300837"/>
                </a:lnTo>
                <a:lnTo>
                  <a:pt x="409956" y="297180"/>
                </a:lnTo>
                <a:lnTo>
                  <a:pt x="417576" y="277368"/>
                </a:lnTo>
                <a:lnTo>
                  <a:pt x="423672" y="257556"/>
                </a:lnTo>
                <a:lnTo>
                  <a:pt x="426720" y="236220"/>
                </a:lnTo>
                <a:close/>
              </a:path>
              <a:path w="426719" h="426719">
                <a:moveTo>
                  <a:pt x="19866" y="214122"/>
                </a:moveTo>
                <a:lnTo>
                  <a:pt x="19812" y="213360"/>
                </a:lnTo>
                <a:lnTo>
                  <a:pt x="19812" y="214884"/>
                </a:lnTo>
                <a:lnTo>
                  <a:pt x="19866" y="214122"/>
                </a:lnTo>
                <a:close/>
              </a:path>
              <a:path w="426719" h="426719">
                <a:moveTo>
                  <a:pt x="24384" y="252984"/>
                </a:moveTo>
                <a:lnTo>
                  <a:pt x="21336" y="233172"/>
                </a:lnTo>
                <a:lnTo>
                  <a:pt x="21336" y="234696"/>
                </a:lnTo>
                <a:lnTo>
                  <a:pt x="19866" y="214122"/>
                </a:lnTo>
                <a:lnTo>
                  <a:pt x="19812" y="214884"/>
                </a:lnTo>
                <a:lnTo>
                  <a:pt x="19812" y="303276"/>
                </a:lnTo>
                <a:lnTo>
                  <a:pt x="22860" y="309372"/>
                </a:lnTo>
                <a:lnTo>
                  <a:pt x="22860" y="252984"/>
                </a:lnTo>
                <a:lnTo>
                  <a:pt x="24384" y="252984"/>
                </a:lnTo>
                <a:close/>
              </a:path>
              <a:path w="426719" h="426719">
                <a:moveTo>
                  <a:pt x="24384" y="173736"/>
                </a:moveTo>
                <a:lnTo>
                  <a:pt x="22860" y="175260"/>
                </a:lnTo>
                <a:lnTo>
                  <a:pt x="22860" y="184404"/>
                </a:lnTo>
                <a:lnTo>
                  <a:pt x="24384" y="173736"/>
                </a:lnTo>
                <a:close/>
              </a:path>
              <a:path w="426719" h="426719">
                <a:moveTo>
                  <a:pt x="77002" y="351241"/>
                </a:moveTo>
                <a:lnTo>
                  <a:pt x="64008" y="336804"/>
                </a:lnTo>
                <a:lnTo>
                  <a:pt x="64008" y="338328"/>
                </a:lnTo>
                <a:lnTo>
                  <a:pt x="53340" y="321564"/>
                </a:lnTo>
                <a:lnTo>
                  <a:pt x="53340" y="323088"/>
                </a:lnTo>
                <a:lnTo>
                  <a:pt x="42672" y="306324"/>
                </a:lnTo>
                <a:lnTo>
                  <a:pt x="35052" y="289560"/>
                </a:lnTo>
                <a:lnTo>
                  <a:pt x="28956" y="271272"/>
                </a:lnTo>
                <a:lnTo>
                  <a:pt x="28956" y="272796"/>
                </a:lnTo>
                <a:lnTo>
                  <a:pt x="22860" y="252984"/>
                </a:lnTo>
                <a:lnTo>
                  <a:pt x="22860" y="309372"/>
                </a:lnTo>
                <a:lnTo>
                  <a:pt x="48768" y="348996"/>
                </a:lnTo>
                <a:lnTo>
                  <a:pt x="76200" y="376580"/>
                </a:lnTo>
                <a:lnTo>
                  <a:pt x="76200" y="350520"/>
                </a:lnTo>
                <a:lnTo>
                  <a:pt x="77002" y="351241"/>
                </a:lnTo>
                <a:close/>
              </a:path>
              <a:path w="426719" h="426719">
                <a:moveTo>
                  <a:pt x="77724" y="76200"/>
                </a:moveTo>
                <a:lnTo>
                  <a:pt x="76200" y="77724"/>
                </a:lnTo>
                <a:lnTo>
                  <a:pt x="77002" y="77002"/>
                </a:lnTo>
                <a:lnTo>
                  <a:pt x="77724" y="76200"/>
                </a:lnTo>
                <a:close/>
              </a:path>
              <a:path w="426719" h="426719">
                <a:moveTo>
                  <a:pt x="77002" y="77002"/>
                </a:moveTo>
                <a:lnTo>
                  <a:pt x="76200" y="77724"/>
                </a:lnTo>
                <a:lnTo>
                  <a:pt x="76200" y="77893"/>
                </a:lnTo>
                <a:lnTo>
                  <a:pt x="77002" y="77002"/>
                </a:lnTo>
                <a:close/>
              </a:path>
              <a:path w="426719" h="426719">
                <a:moveTo>
                  <a:pt x="77724" y="352044"/>
                </a:moveTo>
                <a:lnTo>
                  <a:pt x="77002" y="351241"/>
                </a:lnTo>
                <a:lnTo>
                  <a:pt x="76200" y="350520"/>
                </a:lnTo>
                <a:lnTo>
                  <a:pt x="77724" y="352044"/>
                </a:lnTo>
                <a:close/>
              </a:path>
              <a:path w="426719" h="426719">
                <a:moveTo>
                  <a:pt x="77724" y="377952"/>
                </a:moveTo>
                <a:lnTo>
                  <a:pt x="77724" y="352044"/>
                </a:lnTo>
                <a:lnTo>
                  <a:pt x="76200" y="350520"/>
                </a:lnTo>
                <a:lnTo>
                  <a:pt x="76200" y="376580"/>
                </a:lnTo>
                <a:lnTo>
                  <a:pt x="77724" y="377952"/>
                </a:lnTo>
                <a:close/>
              </a:path>
              <a:path w="426719" h="426719">
                <a:moveTo>
                  <a:pt x="77724" y="76352"/>
                </a:moveTo>
                <a:lnTo>
                  <a:pt x="77724" y="76200"/>
                </a:lnTo>
                <a:lnTo>
                  <a:pt x="77002" y="77002"/>
                </a:lnTo>
                <a:lnTo>
                  <a:pt x="77724" y="76352"/>
                </a:lnTo>
                <a:close/>
              </a:path>
              <a:path w="426719" h="426719">
                <a:moveTo>
                  <a:pt x="91440" y="364236"/>
                </a:moveTo>
                <a:lnTo>
                  <a:pt x="77002" y="351241"/>
                </a:lnTo>
                <a:lnTo>
                  <a:pt x="77724" y="352044"/>
                </a:lnTo>
                <a:lnTo>
                  <a:pt x="77724" y="377952"/>
                </a:lnTo>
                <a:lnTo>
                  <a:pt x="89916" y="386818"/>
                </a:lnTo>
                <a:lnTo>
                  <a:pt x="89916" y="364236"/>
                </a:lnTo>
                <a:lnTo>
                  <a:pt x="91440" y="364236"/>
                </a:lnTo>
                <a:close/>
              </a:path>
              <a:path w="426719" h="426719">
                <a:moveTo>
                  <a:pt x="91440" y="64008"/>
                </a:moveTo>
                <a:lnTo>
                  <a:pt x="89916" y="64008"/>
                </a:lnTo>
                <a:lnTo>
                  <a:pt x="89916" y="65379"/>
                </a:lnTo>
                <a:lnTo>
                  <a:pt x="91440" y="64008"/>
                </a:lnTo>
                <a:close/>
              </a:path>
              <a:path w="426719" h="426719">
                <a:moveTo>
                  <a:pt x="121920" y="405384"/>
                </a:moveTo>
                <a:lnTo>
                  <a:pt x="121920" y="385572"/>
                </a:lnTo>
                <a:lnTo>
                  <a:pt x="105156" y="374904"/>
                </a:lnTo>
                <a:lnTo>
                  <a:pt x="89916" y="364236"/>
                </a:lnTo>
                <a:lnTo>
                  <a:pt x="89916" y="386818"/>
                </a:lnTo>
                <a:lnTo>
                  <a:pt x="94488" y="390144"/>
                </a:lnTo>
                <a:lnTo>
                  <a:pt x="112776" y="400812"/>
                </a:lnTo>
                <a:lnTo>
                  <a:pt x="121920" y="405384"/>
                </a:lnTo>
                <a:close/>
              </a:path>
              <a:path w="426719" h="426719">
                <a:moveTo>
                  <a:pt x="121920" y="42672"/>
                </a:moveTo>
                <a:lnTo>
                  <a:pt x="120396" y="42672"/>
                </a:lnTo>
                <a:lnTo>
                  <a:pt x="120396" y="43641"/>
                </a:lnTo>
                <a:lnTo>
                  <a:pt x="121920" y="42672"/>
                </a:lnTo>
                <a:close/>
              </a:path>
              <a:path w="426719" h="426719">
                <a:moveTo>
                  <a:pt x="156972" y="399288"/>
                </a:moveTo>
                <a:lnTo>
                  <a:pt x="138684" y="393192"/>
                </a:lnTo>
                <a:lnTo>
                  <a:pt x="120396" y="384048"/>
                </a:lnTo>
                <a:lnTo>
                  <a:pt x="121920" y="385572"/>
                </a:lnTo>
                <a:lnTo>
                  <a:pt x="121920" y="405384"/>
                </a:lnTo>
                <a:lnTo>
                  <a:pt x="131064" y="409956"/>
                </a:lnTo>
                <a:lnTo>
                  <a:pt x="150876" y="417576"/>
                </a:lnTo>
                <a:lnTo>
                  <a:pt x="155448" y="418982"/>
                </a:lnTo>
                <a:lnTo>
                  <a:pt x="155448" y="399288"/>
                </a:lnTo>
                <a:lnTo>
                  <a:pt x="156972" y="399288"/>
                </a:lnTo>
                <a:close/>
              </a:path>
              <a:path w="426719" h="426719">
                <a:moveTo>
                  <a:pt x="156972" y="28956"/>
                </a:moveTo>
                <a:lnTo>
                  <a:pt x="155448" y="28956"/>
                </a:lnTo>
                <a:lnTo>
                  <a:pt x="155448" y="29464"/>
                </a:lnTo>
                <a:lnTo>
                  <a:pt x="156972" y="28956"/>
                </a:lnTo>
                <a:close/>
              </a:path>
              <a:path w="426719" h="426719">
                <a:moveTo>
                  <a:pt x="175260" y="403860"/>
                </a:moveTo>
                <a:lnTo>
                  <a:pt x="155448" y="399288"/>
                </a:lnTo>
                <a:lnTo>
                  <a:pt x="155448" y="418982"/>
                </a:lnTo>
                <a:lnTo>
                  <a:pt x="170688" y="423672"/>
                </a:lnTo>
                <a:lnTo>
                  <a:pt x="173736" y="424107"/>
                </a:lnTo>
                <a:lnTo>
                  <a:pt x="173736" y="403860"/>
                </a:lnTo>
                <a:lnTo>
                  <a:pt x="175260" y="403860"/>
                </a:lnTo>
                <a:close/>
              </a:path>
              <a:path w="426719" h="426719">
                <a:moveTo>
                  <a:pt x="175260" y="24166"/>
                </a:moveTo>
                <a:lnTo>
                  <a:pt x="175260" y="22860"/>
                </a:lnTo>
                <a:lnTo>
                  <a:pt x="173736" y="24384"/>
                </a:lnTo>
                <a:lnTo>
                  <a:pt x="175260" y="24166"/>
                </a:lnTo>
                <a:close/>
              </a:path>
              <a:path w="426719" h="426719">
                <a:moveTo>
                  <a:pt x="195072" y="406908"/>
                </a:moveTo>
                <a:lnTo>
                  <a:pt x="173736" y="403860"/>
                </a:lnTo>
                <a:lnTo>
                  <a:pt x="173736" y="424107"/>
                </a:lnTo>
                <a:lnTo>
                  <a:pt x="192024" y="426720"/>
                </a:lnTo>
                <a:lnTo>
                  <a:pt x="193548" y="426720"/>
                </a:lnTo>
                <a:lnTo>
                  <a:pt x="193548" y="406908"/>
                </a:lnTo>
                <a:lnTo>
                  <a:pt x="195072" y="406908"/>
                </a:lnTo>
                <a:close/>
              </a:path>
              <a:path w="426719" h="426719">
                <a:moveTo>
                  <a:pt x="195072" y="21336"/>
                </a:moveTo>
                <a:lnTo>
                  <a:pt x="193548" y="21336"/>
                </a:lnTo>
                <a:lnTo>
                  <a:pt x="193548" y="21553"/>
                </a:lnTo>
                <a:lnTo>
                  <a:pt x="195072" y="21336"/>
                </a:lnTo>
                <a:close/>
              </a:path>
              <a:path w="426719" h="426719">
                <a:moveTo>
                  <a:pt x="214884" y="426720"/>
                </a:moveTo>
                <a:lnTo>
                  <a:pt x="214884" y="408432"/>
                </a:lnTo>
                <a:lnTo>
                  <a:pt x="213360" y="408432"/>
                </a:lnTo>
                <a:lnTo>
                  <a:pt x="193548" y="406908"/>
                </a:lnTo>
                <a:lnTo>
                  <a:pt x="193548" y="426720"/>
                </a:lnTo>
                <a:lnTo>
                  <a:pt x="214884" y="426720"/>
                </a:lnTo>
                <a:close/>
              </a:path>
              <a:path w="426719" h="426719">
                <a:moveTo>
                  <a:pt x="214122" y="19866"/>
                </a:moveTo>
                <a:lnTo>
                  <a:pt x="213360" y="19812"/>
                </a:lnTo>
                <a:lnTo>
                  <a:pt x="214122" y="19866"/>
                </a:lnTo>
                <a:close/>
              </a:path>
              <a:path w="426719" h="426719">
                <a:moveTo>
                  <a:pt x="214122" y="408377"/>
                </a:moveTo>
                <a:lnTo>
                  <a:pt x="213360" y="408323"/>
                </a:lnTo>
                <a:lnTo>
                  <a:pt x="214122" y="408377"/>
                </a:lnTo>
                <a:close/>
              </a:path>
              <a:path w="426719" h="426719">
                <a:moveTo>
                  <a:pt x="214884" y="19920"/>
                </a:moveTo>
                <a:lnTo>
                  <a:pt x="214122" y="19866"/>
                </a:lnTo>
                <a:lnTo>
                  <a:pt x="214884" y="19920"/>
                </a:lnTo>
                <a:close/>
              </a:path>
              <a:path w="426719" h="426719">
                <a:moveTo>
                  <a:pt x="234696" y="426720"/>
                </a:moveTo>
                <a:lnTo>
                  <a:pt x="234696" y="406908"/>
                </a:lnTo>
                <a:lnTo>
                  <a:pt x="214122" y="408377"/>
                </a:lnTo>
                <a:lnTo>
                  <a:pt x="214884" y="408432"/>
                </a:lnTo>
                <a:lnTo>
                  <a:pt x="214884" y="426720"/>
                </a:lnTo>
                <a:lnTo>
                  <a:pt x="234696" y="426720"/>
                </a:lnTo>
                <a:close/>
              </a:path>
              <a:path w="426719" h="426719">
                <a:moveTo>
                  <a:pt x="234696" y="21570"/>
                </a:moveTo>
                <a:lnTo>
                  <a:pt x="234696" y="21336"/>
                </a:lnTo>
                <a:lnTo>
                  <a:pt x="233172" y="21336"/>
                </a:lnTo>
                <a:lnTo>
                  <a:pt x="234696" y="21570"/>
                </a:lnTo>
                <a:close/>
              </a:path>
              <a:path w="426719" h="426719">
                <a:moveTo>
                  <a:pt x="272796" y="418982"/>
                </a:moveTo>
                <a:lnTo>
                  <a:pt x="272796" y="399288"/>
                </a:lnTo>
                <a:lnTo>
                  <a:pt x="252984" y="403860"/>
                </a:lnTo>
                <a:lnTo>
                  <a:pt x="233172" y="406908"/>
                </a:lnTo>
                <a:lnTo>
                  <a:pt x="234696" y="406908"/>
                </a:lnTo>
                <a:lnTo>
                  <a:pt x="234696" y="426720"/>
                </a:lnTo>
                <a:lnTo>
                  <a:pt x="236220" y="426720"/>
                </a:lnTo>
                <a:lnTo>
                  <a:pt x="257556" y="423672"/>
                </a:lnTo>
                <a:lnTo>
                  <a:pt x="272796" y="418982"/>
                </a:lnTo>
                <a:close/>
              </a:path>
              <a:path w="426719" h="426719">
                <a:moveTo>
                  <a:pt x="272796" y="29464"/>
                </a:moveTo>
                <a:lnTo>
                  <a:pt x="272796" y="28956"/>
                </a:lnTo>
                <a:lnTo>
                  <a:pt x="271272" y="28956"/>
                </a:lnTo>
                <a:lnTo>
                  <a:pt x="272796" y="29464"/>
                </a:lnTo>
                <a:close/>
              </a:path>
              <a:path w="426719" h="426719">
                <a:moveTo>
                  <a:pt x="323088" y="396367"/>
                </a:moveTo>
                <a:lnTo>
                  <a:pt x="323088" y="374904"/>
                </a:lnTo>
                <a:lnTo>
                  <a:pt x="306324" y="385572"/>
                </a:lnTo>
                <a:lnTo>
                  <a:pt x="306324" y="384048"/>
                </a:lnTo>
                <a:lnTo>
                  <a:pt x="289560" y="393192"/>
                </a:lnTo>
                <a:lnTo>
                  <a:pt x="271272" y="399288"/>
                </a:lnTo>
                <a:lnTo>
                  <a:pt x="272796" y="399288"/>
                </a:lnTo>
                <a:lnTo>
                  <a:pt x="272796" y="418982"/>
                </a:lnTo>
                <a:lnTo>
                  <a:pt x="277368" y="417576"/>
                </a:lnTo>
                <a:lnTo>
                  <a:pt x="297180" y="409956"/>
                </a:lnTo>
                <a:lnTo>
                  <a:pt x="315468" y="400812"/>
                </a:lnTo>
                <a:lnTo>
                  <a:pt x="323088" y="396367"/>
                </a:lnTo>
                <a:close/>
              </a:path>
              <a:path w="426719" h="426719">
                <a:moveTo>
                  <a:pt x="323088" y="54309"/>
                </a:moveTo>
                <a:lnTo>
                  <a:pt x="323088" y="53340"/>
                </a:lnTo>
                <a:lnTo>
                  <a:pt x="321564" y="53340"/>
                </a:lnTo>
                <a:lnTo>
                  <a:pt x="323088" y="54309"/>
                </a:lnTo>
                <a:close/>
              </a:path>
              <a:path w="426719" h="426719">
                <a:moveTo>
                  <a:pt x="338328" y="386486"/>
                </a:moveTo>
                <a:lnTo>
                  <a:pt x="338328" y="364236"/>
                </a:lnTo>
                <a:lnTo>
                  <a:pt x="321564" y="374904"/>
                </a:lnTo>
                <a:lnTo>
                  <a:pt x="323088" y="374904"/>
                </a:lnTo>
                <a:lnTo>
                  <a:pt x="323088" y="396367"/>
                </a:lnTo>
                <a:lnTo>
                  <a:pt x="333756" y="390144"/>
                </a:lnTo>
                <a:lnTo>
                  <a:pt x="338328" y="386486"/>
                </a:lnTo>
                <a:close/>
              </a:path>
              <a:path w="426719" h="426719">
                <a:moveTo>
                  <a:pt x="338328" y="65379"/>
                </a:moveTo>
                <a:lnTo>
                  <a:pt x="338328" y="64008"/>
                </a:lnTo>
                <a:lnTo>
                  <a:pt x="336804" y="64008"/>
                </a:lnTo>
                <a:lnTo>
                  <a:pt x="338328" y="65379"/>
                </a:lnTo>
                <a:close/>
              </a:path>
              <a:path w="426719" h="426719">
                <a:moveTo>
                  <a:pt x="351241" y="351241"/>
                </a:moveTo>
                <a:lnTo>
                  <a:pt x="336804" y="364236"/>
                </a:lnTo>
                <a:lnTo>
                  <a:pt x="338328" y="364236"/>
                </a:lnTo>
                <a:lnTo>
                  <a:pt x="338328" y="386486"/>
                </a:lnTo>
                <a:lnTo>
                  <a:pt x="348996" y="377952"/>
                </a:lnTo>
                <a:lnTo>
                  <a:pt x="350520" y="376580"/>
                </a:lnTo>
                <a:lnTo>
                  <a:pt x="350520" y="352044"/>
                </a:lnTo>
                <a:lnTo>
                  <a:pt x="351241" y="351241"/>
                </a:lnTo>
                <a:close/>
              </a:path>
              <a:path w="426719" h="426719">
                <a:moveTo>
                  <a:pt x="352044" y="77724"/>
                </a:moveTo>
                <a:lnTo>
                  <a:pt x="350520" y="76200"/>
                </a:lnTo>
                <a:lnTo>
                  <a:pt x="351241" y="77002"/>
                </a:lnTo>
                <a:lnTo>
                  <a:pt x="352044" y="77724"/>
                </a:lnTo>
                <a:close/>
              </a:path>
              <a:path w="426719" h="426719">
                <a:moveTo>
                  <a:pt x="351241" y="77002"/>
                </a:moveTo>
                <a:lnTo>
                  <a:pt x="350520" y="76200"/>
                </a:lnTo>
                <a:lnTo>
                  <a:pt x="350520" y="76352"/>
                </a:lnTo>
                <a:lnTo>
                  <a:pt x="351241" y="77002"/>
                </a:lnTo>
                <a:close/>
              </a:path>
              <a:path w="426719" h="426719">
                <a:moveTo>
                  <a:pt x="352044" y="350520"/>
                </a:moveTo>
                <a:lnTo>
                  <a:pt x="351241" y="351241"/>
                </a:lnTo>
                <a:lnTo>
                  <a:pt x="350520" y="352044"/>
                </a:lnTo>
                <a:lnTo>
                  <a:pt x="352044" y="350520"/>
                </a:lnTo>
                <a:close/>
              </a:path>
              <a:path w="426719" h="426719">
                <a:moveTo>
                  <a:pt x="352044" y="375208"/>
                </a:moveTo>
                <a:lnTo>
                  <a:pt x="352044" y="350520"/>
                </a:lnTo>
                <a:lnTo>
                  <a:pt x="350520" y="352044"/>
                </a:lnTo>
                <a:lnTo>
                  <a:pt x="350520" y="376580"/>
                </a:lnTo>
                <a:lnTo>
                  <a:pt x="352044" y="375208"/>
                </a:lnTo>
                <a:close/>
              </a:path>
              <a:path w="426719" h="426719">
                <a:moveTo>
                  <a:pt x="352044" y="77893"/>
                </a:moveTo>
                <a:lnTo>
                  <a:pt x="352044" y="77724"/>
                </a:lnTo>
                <a:lnTo>
                  <a:pt x="351241" y="77002"/>
                </a:lnTo>
                <a:lnTo>
                  <a:pt x="352044" y="77893"/>
                </a:lnTo>
                <a:close/>
              </a:path>
              <a:path w="426719" h="426719">
                <a:moveTo>
                  <a:pt x="385572" y="340529"/>
                </a:moveTo>
                <a:lnTo>
                  <a:pt x="385572" y="306324"/>
                </a:lnTo>
                <a:lnTo>
                  <a:pt x="374904" y="323088"/>
                </a:lnTo>
                <a:lnTo>
                  <a:pt x="374904" y="321564"/>
                </a:lnTo>
                <a:lnTo>
                  <a:pt x="364236" y="338328"/>
                </a:lnTo>
                <a:lnTo>
                  <a:pt x="364236" y="336804"/>
                </a:lnTo>
                <a:lnTo>
                  <a:pt x="351241" y="351241"/>
                </a:lnTo>
                <a:lnTo>
                  <a:pt x="352044" y="350520"/>
                </a:lnTo>
                <a:lnTo>
                  <a:pt x="352044" y="375208"/>
                </a:lnTo>
                <a:lnTo>
                  <a:pt x="364236" y="364236"/>
                </a:lnTo>
                <a:lnTo>
                  <a:pt x="385572" y="340529"/>
                </a:lnTo>
                <a:close/>
              </a:path>
              <a:path w="426719" h="426719">
                <a:moveTo>
                  <a:pt x="385572" y="123444"/>
                </a:moveTo>
                <a:lnTo>
                  <a:pt x="385572" y="121920"/>
                </a:lnTo>
                <a:lnTo>
                  <a:pt x="384048" y="120396"/>
                </a:lnTo>
                <a:lnTo>
                  <a:pt x="385572" y="123444"/>
                </a:lnTo>
                <a:close/>
              </a:path>
              <a:path w="426719" h="426719">
                <a:moveTo>
                  <a:pt x="408432" y="300837"/>
                </a:moveTo>
                <a:lnTo>
                  <a:pt x="408432" y="214884"/>
                </a:lnTo>
                <a:lnTo>
                  <a:pt x="408377" y="214122"/>
                </a:lnTo>
                <a:lnTo>
                  <a:pt x="406908" y="234696"/>
                </a:lnTo>
                <a:lnTo>
                  <a:pt x="406908" y="233172"/>
                </a:lnTo>
                <a:lnTo>
                  <a:pt x="403860" y="252984"/>
                </a:lnTo>
                <a:lnTo>
                  <a:pt x="399288" y="272796"/>
                </a:lnTo>
                <a:lnTo>
                  <a:pt x="399288" y="271272"/>
                </a:lnTo>
                <a:lnTo>
                  <a:pt x="393192" y="289560"/>
                </a:lnTo>
                <a:lnTo>
                  <a:pt x="384048" y="306324"/>
                </a:lnTo>
                <a:lnTo>
                  <a:pt x="385572" y="306324"/>
                </a:lnTo>
                <a:lnTo>
                  <a:pt x="385572" y="340529"/>
                </a:lnTo>
                <a:lnTo>
                  <a:pt x="391668" y="333756"/>
                </a:lnTo>
                <a:lnTo>
                  <a:pt x="402336" y="315468"/>
                </a:lnTo>
                <a:lnTo>
                  <a:pt x="408432" y="300837"/>
                </a:lnTo>
                <a:close/>
              </a:path>
              <a:path w="426719" h="426719">
                <a:moveTo>
                  <a:pt x="408432" y="214884"/>
                </a:moveTo>
                <a:lnTo>
                  <a:pt x="408432" y="213360"/>
                </a:lnTo>
                <a:lnTo>
                  <a:pt x="408377" y="214122"/>
                </a:lnTo>
                <a:lnTo>
                  <a:pt x="408432" y="2148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9" name="object 329"/>
          <p:cNvSpPr txBox="1"/>
          <p:nvPr/>
        </p:nvSpPr>
        <p:spPr>
          <a:xfrm>
            <a:off x="2576899" y="1919790"/>
            <a:ext cx="104775" cy="21508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defTabSz="806867">
              <a:spcBef>
                <a:spcPts val="88"/>
              </a:spcBef>
            </a:pPr>
            <a:r>
              <a:rPr sz="1324" b="1" spc="-4" dirty="0">
                <a:solidFill>
                  <a:srgbClr val="004B93"/>
                </a:solidFill>
                <a:latin typeface="Arial"/>
                <a:cs typeface="Arial"/>
              </a:rPr>
              <a:t>1</a:t>
            </a:r>
            <a:endParaRPr sz="132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0" name="object 330"/>
          <p:cNvSpPr/>
          <p:nvPr/>
        </p:nvSpPr>
        <p:spPr>
          <a:xfrm>
            <a:off x="4253753" y="1586753"/>
            <a:ext cx="3594847" cy="0"/>
          </a:xfrm>
          <a:custGeom>
            <a:avLst/>
            <a:gdLst/>
            <a:ahLst/>
            <a:cxnLst/>
            <a:rect l="l" t="t" r="r" b="b"/>
            <a:pathLst>
              <a:path w="4074159">
                <a:moveTo>
                  <a:pt x="0" y="0"/>
                </a:moveTo>
                <a:lnTo>
                  <a:pt x="4073652" y="0"/>
                </a:lnTo>
              </a:path>
            </a:pathLst>
          </a:custGeom>
          <a:ln w="9144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1" name="object 331"/>
          <p:cNvSpPr/>
          <p:nvPr/>
        </p:nvSpPr>
        <p:spPr>
          <a:xfrm>
            <a:off x="8004138" y="1586753"/>
            <a:ext cx="1952625" cy="0"/>
          </a:xfrm>
          <a:custGeom>
            <a:avLst/>
            <a:gdLst/>
            <a:ahLst/>
            <a:cxnLst/>
            <a:rect l="l" t="t" r="r" b="b"/>
            <a:pathLst>
              <a:path w="2212975">
                <a:moveTo>
                  <a:pt x="0" y="0"/>
                </a:moveTo>
                <a:lnTo>
                  <a:pt x="2212848" y="0"/>
                </a:lnTo>
              </a:path>
            </a:pathLst>
          </a:custGeom>
          <a:ln w="9144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2" name="object 332"/>
          <p:cNvSpPr/>
          <p:nvPr/>
        </p:nvSpPr>
        <p:spPr>
          <a:xfrm>
            <a:off x="8192397" y="1768289"/>
            <a:ext cx="611841" cy="546287"/>
          </a:xfrm>
          <a:custGeom>
            <a:avLst/>
            <a:gdLst/>
            <a:ahLst/>
            <a:cxnLst/>
            <a:rect l="l" t="t" r="r" b="b"/>
            <a:pathLst>
              <a:path w="693420" h="619125">
                <a:moveTo>
                  <a:pt x="0" y="0"/>
                </a:moveTo>
                <a:lnTo>
                  <a:pt x="0" y="618744"/>
                </a:lnTo>
                <a:lnTo>
                  <a:pt x="693420" y="618744"/>
                </a:lnTo>
                <a:lnTo>
                  <a:pt x="693420" y="0"/>
                </a:lnTo>
                <a:lnTo>
                  <a:pt x="0" y="0"/>
                </a:lnTo>
                <a:close/>
              </a:path>
            </a:pathLst>
          </a:custGeom>
          <a:solidFill>
            <a:srgbClr val="2D9DD1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3" name="object 333"/>
          <p:cNvSpPr/>
          <p:nvPr/>
        </p:nvSpPr>
        <p:spPr>
          <a:xfrm>
            <a:off x="8192392" y="1768282"/>
            <a:ext cx="611841" cy="546287"/>
          </a:xfrm>
          <a:custGeom>
            <a:avLst/>
            <a:gdLst/>
            <a:ahLst/>
            <a:cxnLst/>
            <a:rect l="l" t="t" r="r" b="b"/>
            <a:pathLst>
              <a:path w="693420" h="619125">
                <a:moveTo>
                  <a:pt x="0" y="0"/>
                </a:moveTo>
                <a:lnTo>
                  <a:pt x="693417" y="0"/>
                </a:lnTo>
                <a:lnTo>
                  <a:pt x="693417" y="618744"/>
                </a:lnTo>
                <a:lnTo>
                  <a:pt x="0" y="618744"/>
                </a:lnTo>
                <a:lnTo>
                  <a:pt x="0" y="0"/>
                </a:lnTo>
                <a:close/>
              </a:path>
            </a:pathLst>
          </a:custGeom>
          <a:ln w="7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4" name="object 334"/>
          <p:cNvSpPr/>
          <p:nvPr/>
        </p:nvSpPr>
        <p:spPr>
          <a:xfrm>
            <a:off x="8192392" y="1660705"/>
            <a:ext cx="0" cy="768163"/>
          </a:xfrm>
          <a:custGeom>
            <a:avLst/>
            <a:gdLst/>
            <a:ahLst/>
            <a:cxnLst/>
            <a:rect l="l" t="t" r="r" b="b"/>
            <a:pathLst>
              <a:path h="870585">
                <a:moveTo>
                  <a:pt x="0" y="0"/>
                </a:moveTo>
                <a:lnTo>
                  <a:pt x="0" y="870203"/>
                </a:lnTo>
              </a:path>
            </a:pathLst>
          </a:custGeom>
          <a:ln w="22823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5" name="object 335"/>
          <p:cNvSpPr txBox="1"/>
          <p:nvPr/>
        </p:nvSpPr>
        <p:spPr>
          <a:xfrm>
            <a:off x="8852644" y="1915274"/>
            <a:ext cx="198344" cy="215655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defTabSz="806867">
              <a:spcBef>
                <a:spcPts val="93"/>
              </a:spcBef>
            </a:pPr>
            <a:r>
              <a:rPr sz="1324" spc="-9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132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6" name="object 336"/>
          <p:cNvSpPr/>
          <p:nvPr/>
        </p:nvSpPr>
        <p:spPr>
          <a:xfrm>
            <a:off x="8193741" y="2803712"/>
            <a:ext cx="1467409" cy="564776"/>
          </a:xfrm>
          <a:custGeom>
            <a:avLst/>
            <a:gdLst/>
            <a:ahLst/>
            <a:cxnLst/>
            <a:rect l="l" t="t" r="r" b="b"/>
            <a:pathLst>
              <a:path w="1663065" h="640079">
                <a:moveTo>
                  <a:pt x="0" y="0"/>
                </a:moveTo>
                <a:lnTo>
                  <a:pt x="0" y="640080"/>
                </a:lnTo>
                <a:lnTo>
                  <a:pt x="1662684" y="640080"/>
                </a:lnTo>
                <a:lnTo>
                  <a:pt x="1662684" y="0"/>
                </a:lnTo>
                <a:lnTo>
                  <a:pt x="0" y="0"/>
                </a:lnTo>
                <a:close/>
              </a:path>
            </a:pathLst>
          </a:custGeom>
          <a:solidFill>
            <a:srgbClr val="21739A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7" name="object 337"/>
          <p:cNvSpPr/>
          <p:nvPr/>
        </p:nvSpPr>
        <p:spPr>
          <a:xfrm>
            <a:off x="8193741" y="2803711"/>
            <a:ext cx="1467409" cy="564776"/>
          </a:xfrm>
          <a:custGeom>
            <a:avLst/>
            <a:gdLst/>
            <a:ahLst/>
            <a:cxnLst/>
            <a:rect l="l" t="t" r="r" b="b"/>
            <a:pathLst>
              <a:path w="1663065" h="640079">
                <a:moveTo>
                  <a:pt x="0" y="0"/>
                </a:moveTo>
                <a:lnTo>
                  <a:pt x="0" y="640079"/>
                </a:lnTo>
                <a:lnTo>
                  <a:pt x="1662683" y="640079"/>
                </a:lnTo>
                <a:lnTo>
                  <a:pt x="1662683" y="0"/>
                </a:lnTo>
                <a:lnTo>
                  <a:pt x="0" y="0"/>
                </a:lnTo>
                <a:close/>
              </a:path>
            </a:pathLst>
          </a:custGeom>
          <a:ln w="76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8" name="object 338"/>
          <p:cNvSpPr/>
          <p:nvPr/>
        </p:nvSpPr>
        <p:spPr>
          <a:xfrm>
            <a:off x="8193741" y="2696134"/>
            <a:ext cx="0" cy="786653"/>
          </a:xfrm>
          <a:custGeom>
            <a:avLst/>
            <a:gdLst/>
            <a:ahLst/>
            <a:cxnLst/>
            <a:rect l="l" t="t" r="r" b="b"/>
            <a:pathLst>
              <a:path h="891539">
                <a:moveTo>
                  <a:pt x="0" y="0"/>
                </a:moveTo>
                <a:lnTo>
                  <a:pt x="0" y="891539"/>
                </a:lnTo>
              </a:path>
            </a:pathLst>
          </a:custGeom>
          <a:ln w="22878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9" name="object 339"/>
          <p:cNvSpPr txBox="1"/>
          <p:nvPr/>
        </p:nvSpPr>
        <p:spPr>
          <a:xfrm>
            <a:off x="9709221" y="2963061"/>
            <a:ext cx="199465" cy="21508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defTabSz="806867">
              <a:spcBef>
                <a:spcPts val="88"/>
              </a:spcBef>
            </a:pP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53</a:t>
            </a:r>
            <a:endParaRPr sz="132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0" name="object 340"/>
          <p:cNvSpPr/>
          <p:nvPr/>
        </p:nvSpPr>
        <p:spPr>
          <a:xfrm>
            <a:off x="8192396" y="3812241"/>
            <a:ext cx="416859" cy="564776"/>
          </a:xfrm>
          <a:custGeom>
            <a:avLst/>
            <a:gdLst/>
            <a:ahLst/>
            <a:cxnLst/>
            <a:rect l="l" t="t" r="r" b="b"/>
            <a:pathLst>
              <a:path w="472440" h="640079">
                <a:moveTo>
                  <a:pt x="0" y="0"/>
                </a:moveTo>
                <a:lnTo>
                  <a:pt x="0" y="640080"/>
                </a:lnTo>
                <a:lnTo>
                  <a:pt x="472440" y="640080"/>
                </a:lnTo>
                <a:lnTo>
                  <a:pt x="47244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4B93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1" name="object 341"/>
          <p:cNvSpPr/>
          <p:nvPr/>
        </p:nvSpPr>
        <p:spPr>
          <a:xfrm>
            <a:off x="8192399" y="3812239"/>
            <a:ext cx="416859" cy="564776"/>
          </a:xfrm>
          <a:custGeom>
            <a:avLst/>
            <a:gdLst/>
            <a:ahLst/>
            <a:cxnLst/>
            <a:rect l="l" t="t" r="r" b="b"/>
            <a:pathLst>
              <a:path w="472440" h="640079">
                <a:moveTo>
                  <a:pt x="0" y="0"/>
                </a:moveTo>
                <a:lnTo>
                  <a:pt x="472436" y="0"/>
                </a:lnTo>
                <a:lnTo>
                  <a:pt x="472436" y="640069"/>
                </a:lnTo>
                <a:lnTo>
                  <a:pt x="0" y="640069"/>
                </a:lnTo>
                <a:lnTo>
                  <a:pt x="0" y="0"/>
                </a:lnTo>
                <a:close/>
              </a:path>
            </a:pathLst>
          </a:custGeom>
          <a:ln w="761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2" name="object 342"/>
          <p:cNvSpPr/>
          <p:nvPr/>
        </p:nvSpPr>
        <p:spPr>
          <a:xfrm>
            <a:off x="8192399" y="3704654"/>
            <a:ext cx="0" cy="786653"/>
          </a:xfrm>
          <a:custGeom>
            <a:avLst/>
            <a:gdLst/>
            <a:ahLst/>
            <a:cxnLst/>
            <a:rect l="l" t="t" r="r" b="b"/>
            <a:pathLst>
              <a:path h="891539">
                <a:moveTo>
                  <a:pt x="0" y="0"/>
                </a:moveTo>
                <a:lnTo>
                  <a:pt x="0" y="891541"/>
                </a:lnTo>
              </a:path>
            </a:pathLst>
          </a:custGeom>
          <a:ln w="22823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3" name="object 343"/>
          <p:cNvSpPr txBox="1"/>
          <p:nvPr/>
        </p:nvSpPr>
        <p:spPr>
          <a:xfrm>
            <a:off x="8650938" y="3971591"/>
            <a:ext cx="199465" cy="21508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defTabSz="806867">
              <a:spcBef>
                <a:spcPts val="88"/>
              </a:spcBef>
            </a:pP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15</a:t>
            </a:r>
            <a:endParaRPr sz="132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4" name="object 344"/>
          <p:cNvSpPr/>
          <p:nvPr/>
        </p:nvSpPr>
        <p:spPr>
          <a:xfrm>
            <a:off x="8192396" y="4827495"/>
            <a:ext cx="302559" cy="566457"/>
          </a:xfrm>
          <a:custGeom>
            <a:avLst/>
            <a:gdLst/>
            <a:ahLst/>
            <a:cxnLst/>
            <a:rect l="l" t="t" r="r" b="b"/>
            <a:pathLst>
              <a:path w="342900" h="641985">
                <a:moveTo>
                  <a:pt x="0" y="0"/>
                </a:moveTo>
                <a:lnTo>
                  <a:pt x="0" y="641604"/>
                </a:lnTo>
                <a:lnTo>
                  <a:pt x="342900" y="641604"/>
                </a:lnTo>
                <a:lnTo>
                  <a:pt x="342900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5" name="object 345"/>
          <p:cNvSpPr/>
          <p:nvPr/>
        </p:nvSpPr>
        <p:spPr>
          <a:xfrm>
            <a:off x="8192392" y="4827489"/>
            <a:ext cx="302559" cy="566457"/>
          </a:xfrm>
          <a:custGeom>
            <a:avLst/>
            <a:gdLst/>
            <a:ahLst/>
            <a:cxnLst/>
            <a:rect l="l" t="t" r="r" b="b"/>
            <a:pathLst>
              <a:path w="342900" h="641985">
                <a:moveTo>
                  <a:pt x="0" y="0"/>
                </a:moveTo>
                <a:lnTo>
                  <a:pt x="342898" y="0"/>
                </a:lnTo>
                <a:lnTo>
                  <a:pt x="342898" y="641604"/>
                </a:lnTo>
                <a:lnTo>
                  <a:pt x="0" y="641604"/>
                </a:lnTo>
                <a:lnTo>
                  <a:pt x="0" y="0"/>
                </a:lnTo>
                <a:close/>
              </a:path>
            </a:pathLst>
          </a:custGeom>
          <a:ln w="761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6" name="object 346"/>
          <p:cNvSpPr/>
          <p:nvPr/>
        </p:nvSpPr>
        <p:spPr>
          <a:xfrm>
            <a:off x="8192392" y="4719911"/>
            <a:ext cx="0" cy="788333"/>
          </a:xfrm>
          <a:custGeom>
            <a:avLst/>
            <a:gdLst/>
            <a:ahLst/>
            <a:cxnLst/>
            <a:rect l="l" t="t" r="r" b="b"/>
            <a:pathLst>
              <a:path h="893445">
                <a:moveTo>
                  <a:pt x="0" y="0"/>
                </a:moveTo>
                <a:lnTo>
                  <a:pt x="0" y="893063"/>
                </a:lnTo>
              </a:path>
            </a:pathLst>
          </a:custGeom>
          <a:ln w="22823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7" name="object 347"/>
          <p:cNvSpPr txBox="1"/>
          <p:nvPr/>
        </p:nvSpPr>
        <p:spPr>
          <a:xfrm>
            <a:off x="8550085" y="4981464"/>
            <a:ext cx="199465" cy="21508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defTabSz="806867">
              <a:spcBef>
                <a:spcPts val="88"/>
              </a:spcBef>
            </a:pPr>
            <a:r>
              <a:rPr sz="1324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32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8" name="object 348"/>
          <p:cNvSpPr txBox="1"/>
          <p:nvPr/>
        </p:nvSpPr>
        <p:spPr>
          <a:xfrm>
            <a:off x="3061894" y="5644625"/>
            <a:ext cx="6830545" cy="6223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94134" indent="-82928" defTabSz="806867">
              <a:spcBef>
                <a:spcPts val="88"/>
              </a:spcBef>
              <a:buFontTx/>
              <a:buAutoNum type="arabicPlain"/>
              <a:tabLst>
                <a:tab pos="94694" algn="l"/>
              </a:tabLst>
            </a:pP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Launching</a:t>
            </a:r>
            <a:r>
              <a:rPr sz="794" spc="-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94" spc="-4" dirty="0">
                <a:solidFill>
                  <a:prstClr val="black"/>
                </a:solidFill>
                <a:latin typeface="Arial"/>
                <a:cs typeface="Arial"/>
              </a:rPr>
              <a:t>new</a:t>
            </a:r>
            <a:r>
              <a:rPr sz="794" spc="-1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programs</a:t>
            </a:r>
            <a:r>
              <a:rPr sz="794" spc="-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at</a:t>
            </a:r>
            <a:r>
              <a:rPr sz="794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current</a:t>
            </a:r>
            <a:r>
              <a:rPr sz="794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94" spc="-4" dirty="0">
                <a:solidFill>
                  <a:prstClr val="black"/>
                </a:solidFill>
                <a:latin typeface="Arial"/>
                <a:cs typeface="Arial"/>
              </a:rPr>
              <a:t>penetration</a:t>
            </a:r>
            <a:r>
              <a:rPr sz="794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94" spc="-4" dirty="0">
                <a:solidFill>
                  <a:prstClr val="black"/>
                </a:solidFill>
                <a:latin typeface="Arial"/>
                <a:cs typeface="Arial"/>
              </a:rPr>
              <a:t>levels 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(assumes</a:t>
            </a:r>
            <a:r>
              <a:rPr sz="794" spc="-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status</a:t>
            </a:r>
            <a:r>
              <a:rPr sz="794" spc="-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94" spc="-4" dirty="0">
                <a:solidFill>
                  <a:prstClr val="black"/>
                </a:solidFill>
                <a:latin typeface="Arial"/>
                <a:cs typeface="Arial"/>
              </a:rPr>
              <a:t>quo</a:t>
            </a:r>
            <a:r>
              <a:rPr sz="794" spc="-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marketing)</a:t>
            </a:r>
          </a:p>
          <a:p>
            <a:pPr marL="11206" marR="540713" defTabSz="806867">
              <a:buFontTx/>
              <a:buAutoNum type="arabicPlain"/>
              <a:tabLst>
                <a:tab pos="94694" algn="l"/>
              </a:tabLst>
            </a:pP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Assumes </a:t>
            </a:r>
            <a:r>
              <a:rPr sz="794" spc="-4" dirty="0">
                <a:solidFill>
                  <a:prstClr val="black"/>
                </a:solidFill>
                <a:latin typeface="Arial"/>
                <a:cs typeface="Arial"/>
              </a:rPr>
              <a:t>$50 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million </a:t>
            </a:r>
            <a:r>
              <a:rPr sz="794" spc="-4" dirty="0">
                <a:solidFill>
                  <a:prstClr val="black"/>
                </a:solidFill>
                <a:latin typeface="Arial"/>
                <a:cs typeface="Arial"/>
              </a:rPr>
              <a:t>annual 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marketing spend increase across system &amp; </a:t>
            </a:r>
            <a:r>
              <a:rPr sz="794" spc="-4" dirty="0">
                <a:solidFill>
                  <a:prstClr val="black"/>
                </a:solidFill>
                <a:latin typeface="Arial"/>
                <a:cs typeface="Arial"/>
              </a:rPr>
              <a:t>a $3000 – $1500 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/ student acquisition cost; </a:t>
            </a:r>
            <a:r>
              <a:rPr sz="794" spc="-4" dirty="0">
                <a:solidFill>
                  <a:prstClr val="black"/>
                </a:solidFill>
                <a:latin typeface="Arial"/>
                <a:cs typeface="Arial"/>
              </a:rPr>
              <a:t>53K 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acquired </a:t>
            </a:r>
            <a:r>
              <a:rPr sz="794" spc="-4" dirty="0">
                <a:solidFill>
                  <a:prstClr val="black"/>
                </a:solidFill>
                <a:latin typeface="Arial"/>
                <a:cs typeface="Arial"/>
              </a:rPr>
              <a:t>by 2020  3 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Starbucks </a:t>
            </a:r>
            <a:r>
              <a:rPr sz="794" spc="-4" dirty="0">
                <a:solidFill>
                  <a:prstClr val="black"/>
                </a:solidFill>
                <a:latin typeface="Arial"/>
                <a:cs typeface="Arial"/>
              </a:rPr>
              <a:t>– ASU 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partnership</a:t>
            </a:r>
            <a:r>
              <a:rPr sz="794" spc="-5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estimate</a:t>
            </a:r>
          </a:p>
          <a:p>
            <a:pPr marL="551359" marR="4483" indent="-540713" defTabSz="806867"/>
            <a:r>
              <a:rPr sz="794" spc="-4" dirty="0">
                <a:solidFill>
                  <a:prstClr val="black"/>
                </a:solidFill>
                <a:latin typeface="Arial"/>
                <a:cs typeface="Arial"/>
              </a:rPr>
              <a:t>4 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Assume </a:t>
            </a:r>
            <a:r>
              <a:rPr sz="794" spc="-4" dirty="0">
                <a:solidFill>
                  <a:prstClr val="black"/>
                </a:solidFill>
                <a:latin typeface="Arial"/>
                <a:cs typeface="Arial"/>
              </a:rPr>
              <a:t>5.2% retention improvement 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for </a:t>
            </a:r>
            <a:r>
              <a:rPr sz="794" spc="-4" dirty="0">
                <a:solidFill>
                  <a:prstClr val="black"/>
                </a:solidFill>
                <a:latin typeface="Arial"/>
                <a:cs typeface="Arial"/>
              </a:rPr>
              <a:t>Open </a:t>
            </a:r>
            <a:r>
              <a:rPr sz="794" spc="-9" dirty="0">
                <a:solidFill>
                  <a:prstClr val="black"/>
                </a:solidFill>
                <a:latin typeface="Arial"/>
                <a:cs typeface="Arial"/>
              </a:rPr>
              <a:t>SUNY+ 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students </a:t>
            </a:r>
            <a:r>
              <a:rPr sz="794" spc="-4" dirty="0">
                <a:solidFill>
                  <a:prstClr val="black"/>
                </a:solidFill>
                <a:latin typeface="Arial"/>
                <a:cs typeface="Arial"/>
              </a:rPr>
              <a:t>– 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based </a:t>
            </a:r>
            <a:r>
              <a:rPr sz="794" spc="-4" dirty="0">
                <a:solidFill>
                  <a:prstClr val="black"/>
                </a:solidFill>
                <a:latin typeface="Arial"/>
                <a:cs typeface="Arial"/>
              </a:rPr>
              <a:t>on 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InsideTrack pilot; </a:t>
            </a:r>
            <a:r>
              <a:rPr sz="794" spc="-4" dirty="0">
                <a:solidFill>
                  <a:prstClr val="black"/>
                </a:solidFill>
                <a:latin typeface="Arial"/>
                <a:cs typeface="Arial"/>
              </a:rPr>
              <a:t>3% 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based </a:t>
            </a:r>
            <a:r>
              <a:rPr sz="794" spc="-4" dirty="0">
                <a:solidFill>
                  <a:prstClr val="black"/>
                </a:solidFill>
                <a:latin typeface="Arial"/>
                <a:cs typeface="Arial"/>
              </a:rPr>
              <a:t>on improved 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outcomes from </a:t>
            </a:r>
            <a:r>
              <a:rPr sz="794" spc="-4" dirty="0">
                <a:solidFill>
                  <a:prstClr val="black"/>
                </a:solidFill>
                <a:latin typeface="Arial"/>
                <a:cs typeface="Arial"/>
              </a:rPr>
              <a:t>online or blended  learning</a:t>
            </a:r>
            <a:r>
              <a:rPr sz="794" spc="-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94" spc="-4" dirty="0">
                <a:solidFill>
                  <a:prstClr val="black"/>
                </a:solidFill>
                <a:latin typeface="Arial"/>
                <a:cs typeface="Arial"/>
              </a:rPr>
              <a:t>as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94" spc="-4" dirty="0">
                <a:solidFill>
                  <a:prstClr val="black"/>
                </a:solidFill>
                <a:latin typeface="Arial"/>
                <a:cs typeface="Arial"/>
              </a:rPr>
              <a:t>found</a:t>
            </a:r>
            <a:r>
              <a:rPr sz="794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at</a:t>
            </a:r>
            <a:r>
              <a:rPr sz="794" spc="-4" dirty="0">
                <a:solidFill>
                  <a:prstClr val="black"/>
                </a:solidFill>
                <a:latin typeface="Arial"/>
                <a:cs typeface="Arial"/>
              </a:rPr>
              <a:t> UCF</a:t>
            </a:r>
            <a:r>
              <a:rPr sz="794" spc="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for</a:t>
            </a:r>
            <a:r>
              <a:rPr sz="794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94" spc="-4" dirty="0">
                <a:solidFill>
                  <a:prstClr val="black"/>
                </a:solidFill>
                <a:latin typeface="Arial"/>
                <a:cs typeface="Arial"/>
              </a:rPr>
              <a:t>18% 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794" spc="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94" spc="-4" dirty="0">
                <a:solidFill>
                  <a:prstClr val="black"/>
                </a:solidFill>
                <a:latin typeface="Arial"/>
                <a:cs typeface="Arial"/>
              </a:rPr>
              <a:t>SUNY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 students</a:t>
            </a:r>
            <a:r>
              <a:rPr sz="794" spc="-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94" spc="-4" dirty="0">
                <a:solidFill>
                  <a:prstClr val="black"/>
                </a:solidFill>
                <a:latin typeface="Arial"/>
                <a:cs typeface="Arial"/>
              </a:rPr>
              <a:t>–</a:t>
            </a:r>
            <a:r>
              <a:rPr sz="794" spc="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94" spc="-4" dirty="0">
                <a:solidFill>
                  <a:prstClr val="black"/>
                </a:solidFill>
                <a:latin typeface="Arial"/>
                <a:cs typeface="Arial"/>
              </a:rPr>
              <a:t>Sloan</a:t>
            </a:r>
            <a:r>
              <a:rPr sz="794" spc="-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projected</a:t>
            </a:r>
            <a:r>
              <a:rPr sz="794" spc="-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percentage</a:t>
            </a:r>
            <a:r>
              <a:rPr sz="794" spc="-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794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college</a:t>
            </a:r>
            <a:r>
              <a:rPr sz="794" spc="-1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students</a:t>
            </a:r>
            <a:r>
              <a:rPr sz="794" spc="-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taking</a:t>
            </a:r>
            <a:r>
              <a:rPr sz="794" spc="-1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94" spc="-4" dirty="0">
                <a:solidFill>
                  <a:prstClr val="black"/>
                </a:solidFill>
                <a:latin typeface="Arial"/>
                <a:cs typeface="Arial"/>
              </a:rPr>
              <a:t>online</a:t>
            </a:r>
            <a:r>
              <a:rPr sz="794" spc="-1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courses</a:t>
            </a:r>
            <a:r>
              <a:rPr sz="794" spc="-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94" spc="-4" dirty="0">
                <a:solidFill>
                  <a:prstClr val="black"/>
                </a:solidFill>
                <a:latin typeface="Arial"/>
                <a:cs typeface="Arial"/>
              </a:rPr>
              <a:t>by</a:t>
            </a:r>
            <a:r>
              <a:rPr sz="7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94" spc="-4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endParaRPr sz="794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51026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nline KickOff Recommendations" id="{6AB583BA-3A9C-455D-9AE0-081A81848B47}" vid="{3730B4C5-D7DD-4338-9DCF-D739DE1EE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1915</TotalTime>
  <Words>1858</Words>
  <Application>Microsoft Office PowerPoint</Application>
  <PresentationFormat>Widescreen</PresentationFormat>
  <Paragraphs>261</Paragraphs>
  <Slides>25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Arial Black</vt:lpstr>
      <vt:lpstr>Calibri</vt:lpstr>
      <vt:lpstr>Times New Roman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 of the elements of the path to 100K can have a meaningful  contribution</vt:lpstr>
      <vt:lpstr>Path to 100: New program creation</vt:lpstr>
      <vt:lpstr>A true marketing transformation is required to attract the scale  of students we are seeking</vt:lpstr>
      <vt:lpstr>Going forward, SUNY needs a centralized effort to push the partnership process</vt:lpstr>
      <vt:lpstr>The Open SUNY suite of offerings will evolve in several ways to  scale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Proctor, Cynthia</dc:creator>
  <cp:lastModifiedBy>Redinger, Jennifer</cp:lastModifiedBy>
  <cp:revision>189</cp:revision>
  <cp:lastPrinted>2019-01-07T20:36:14Z</cp:lastPrinted>
  <dcterms:created xsi:type="dcterms:W3CDTF">2018-10-16T22:05:22Z</dcterms:created>
  <dcterms:modified xsi:type="dcterms:W3CDTF">2019-01-24T19:26:53Z</dcterms:modified>
</cp:coreProperties>
</file>