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Raleway"/>
      <p:regular r:id="rId16"/>
      <p:bold r:id="rId17"/>
      <p:italic r:id="rId18"/>
      <p:boldItalic r:id="rId19"/>
    </p:embeddedFont>
    <p:embeddedFont>
      <p:font typeface="Roboto"/>
      <p:regular r:id="rId20"/>
      <p:bold r:id="rId21"/>
      <p:italic r:id="rId22"/>
      <p:boldItalic r:id="rId23"/>
    </p:embeddedFont>
    <p:embeddedFont>
      <p:font typeface="Source Sans Pr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0316CE8-F7B3-4600-8C83-D4B4ABF12759}">
  <a:tblStyle styleId="{70316CE8-F7B3-4600-8C83-D4B4ABF1275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SourceSansPro-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SourceSansPro-italic.fntdata"/><Relationship Id="rId25" Type="http://schemas.openxmlformats.org/officeDocument/2006/relationships/font" Target="fonts/SourceSansPro-bold.fntdata"/><Relationship Id="rId27" Type="http://schemas.openxmlformats.org/officeDocument/2006/relationships/font" Target="fonts/SourceSansPr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aleway-bold.fntdata"/><Relationship Id="rId16" Type="http://schemas.openxmlformats.org/officeDocument/2006/relationships/font" Target="fonts/Raleway-regular.fntdata"/><Relationship Id="rId19" Type="http://schemas.openxmlformats.org/officeDocument/2006/relationships/font" Target="fonts/Raleway-boldItalic.fntdata"/><Relationship Id="rId18" Type="http://schemas.openxmlformats.org/officeDocument/2006/relationships/font" Target="fonts/Ralew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628b0c6317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628b0c6317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628b0c6317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628b0c6317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628b0c6317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628b0c6317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00178b314c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00178b314c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00178b314c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00178b314c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628b0c6317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628b0c6317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0178b314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00178b314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628b0c6317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628b0c6317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485875" y="264475"/>
            <a:ext cx="8183700" cy="1473600"/>
          </a:xfrm>
          <a:prstGeom prst="rect">
            <a:avLst/>
          </a:prstGeom>
        </p:spPr>
        <p:txBody>
          <a:bodyPr anchorCtr="0" anchor="ctr" bIns="91425" lIns="91425" spcFirstLastPara="1" rIns="91425" wrap="square" tIns="91425">
            <a:normAutofit fontScale="90000"/>
          </a:bodyPr>
          <a:lstStyle/>
          <a:p>
            <a:pPr indent="0" lvl="0" marL="0" rtl="0" algn="l">
              <a:lnSpc>
                <a:spcPct val="115000"/>
              </a:lnSpc>
              <a:spcBef>
                <a:spcPts val="0"/>
              </a:spcBef>
              <a:spcAft>
                <a:spcPts val="0"/>
              </a:spcAft>
              <a:buNone/>
            </a:pPr>
            <a:r>
              <a:rPr lang="en" sz="3044"/>
              <a:t>Covid Pandemic Reflections: </a:t>
            </a:r>
            <a:endParaRPr sz="3044"/>
          </a:p>
          <a:p>
            <a:pPr indent="0" lvl="0" marL="0" rtl="0" algn="l">
              <a:lnSpc>
                <a:spcPct val="115000"/>
              </a:lnSpc>
              <a:spcBef>
                <a:spcPts val="0"/>
              </a:spcBef>
              <a:spcAft>
                <a:spcPts val="0"/>
              </a:spcAft>
              <a:buClr>
                <a:schemeClr val="dk2"/>
              </a:buClr>
              <a:buSzPct val="36131"/>
              <a:buFont typeface="Arial"/>
              <a:buNone/>
            </a:pPr>
            <a:r>
              <a:rPr lang="en" sz="3044"/>
              <a:t>How “What Was” is Informing “What Will Be”</a:t>
            </a:r>
            <a:endParaRPr sz="6144"/>
          </a:p>
        </p:txBody>
      </p:sp>
      <p:sp>
        <p:nvSpPr>
          <p:cNvPr id="59" name="Google Shape;59;p13"/>
          <p:cNvSpPr txBox="1"/>
          <p:nvPr>
            <p:ph idx="1" type="subTitle"/>
          </p:nvPr>
        </p:nvSpPr>
        <p:spPr>
          <a:xfrm>
            <a:off x="485875" y="1654875"/>
            <a:ext cx="8183700" cy="94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latin typeface="Raleway"/>
                <a:ea typeface="Raleway"/>
                <a:cs typeface="Raleway"/>
                <a:sym typeface="Raleway"/>
              </a:rPr>
              <a:t>Presented by the UFS </a:t>
            </a:r>
            <a:r>
              <a:rPr lang="en" sz="1600">
                <a:latin typeface="Raleway"/>
                <a:ea typeface="Raleway"/>
                <a:cs typeface="Raleway"/>
                <a:sym typeface="Raleway"/>
              </a:rPr>
              <a:t>Undergraduate Academic Programs &amp; Policies Committee </a:t>
            </a:r>
            <a:endParaRPr sz="1600">
              <a:latin typeface="Raleway"/>
              <a:ea typeface="Raleway"/>
              <a:cs typeface="Raleway"/>
              <a:sym typeface="Raleway"/>
            </a:endParaRPr>
          </a:p>
          <a:p>
            <a:pPr indent="0" lvl="0" marL="0" rtl="0" algn="l">
              <a:spcBef>
                <a:spcPts val="0"/>
              </a:spcBef>
              <a:spcAft>
                <a:spcPts val="0"/>
              </a:spcAft>
              <a:buNone/>
            </a:pPr>
            <a:r>
              <a:rPr lang="en" sz="1600">
                <a:latin typeface="Raleway"/>
                <a:ea typeface="Raleway"/>
                <a:cs typeface="Raleway"/>
                <a:sym typeface="Raleway"/>
              </a:rPr>
              <a:t>Presented at the University Faculty Senate Plenary - Fall 2022</a:t>
            </a:r>
            <a:endParaRPr sz="1600">
              <a:latin typeface="Raleway"/>
              <a:ea typeface="Raleway"/>
              <a:cs typeface="Raleway"/>
              <a:sym typeface="Raleway"/>
            </a:endParaRPr>
          </a:p>
          <a:p>
            <a:pPr indent="0" lvl="0" marL="0" rtl="0" algn="l">
              <a:spcBef>
                <a:spcPts val="0"/>
              </a:spcBef>
              <a:spcAft>
                <a:spcPts val="0"/>
              </a:spcAft>
              <a:buNone/>
            </a:pPr>
            <a:r>
              <a:rPr lang="en" sz="1600">
                <a:latin typeface="Raleway"/>
                <a:ea typeface="Raleway"/>
                <a:cs typeface="Raleway"/>
                <a:sym typeface="Raleway"/>
              </a:rPr>
              <a:t>Workshop Facilitators: Wendy Gordon and Anna Bates</a:t>
            </a:r>
            <a:endParaRPr sz="1600">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2"/>
              </a:buClr>
              <a:buSzPts val="1100"/>
              <a:buFont typeface="Arial"/>
              <a:buNone/>
            </a:pPr>
            <a:r>
              <a:rPr lang="en" sz="2500"/>
              <a:t>Goals for Session</a:t>
            </a:r>
            <a:endParaRPr sz="4400"/>
          </a:p>
        </p:txBody>
      </p:sp>
      <p:sp>
        <p:nvSpPr>
          <p:cNvPr id="65" name="Google Shape;65;p14"/>
          <p:cNvSpPr txBox="1"/>
          <p:nvPr>
            <p:ph idx="1" type="body"/>
          </p:nvPr>
        </p:nvSpPr>
        <p:spPr>
          <a:xfrm>
            <a:off x="311700" y="1479725"/>
            <a:ext cx="8748000" cy="30891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chemeClr val="dk2"/>
              </a:buClr>
              <a:buSzPts val="1500"/>
              <a:buFont typeface="Arial"/>
              <a:buChar char="●"/>
            </a:pPr>
            <a:r>
              <a:rPr lang="en" sz="1500">
                <a:solidFill>
                  <a:schemeClr val="dk2"/>
                </a:solidFill>
                <a:latin typeface="Arial"/>
                <a:ea typeface="Arial"/>
                <a:cs typeface="Arial"/>
                <a:sym typeface="Arial"/>
              </a:rPr>
              <a:t>Identify resilient pedagogical strategies/skills that work better than pre-pandemic methods</a:t>
            </a:r>
            <a:endParaRPr sz="1500">
              <a:solidFill>
                <a:schemeClr val="dk2"/>
              </a:solidFill>
              <a:latin typeface="Arial"/>
              <a:ea typeface="Arial"/>
              <a:cs typeface="Arial"/>
              <a:sym typeface="Arial"/>
            </a:endParaRPr>
          </a:p>
          <a:p>
            <a:pPr indent="0" lvl="0" marL="457200" rtl="0" algn="l">
              <a:spcBef>
                <a:spcPts val="0"/>
              </a:spcBef>
              <a:spcAft>
                <a:spcPts val="0"/>
              </a:spcAft>
              <a:buNone/>
            </a:pPr>
            <a:r>
              <a:t/>
            </a:r>
            <a:endParaRPr sz="1500">
              <a:solidFill>
                <a:schemeClr val="dk2"/>
              </a:solidFill>
              <a:latin typeface="Arial"/>
              <a:ea typeface="Arial"/>
              <a:cs typeface="Arial"/>
              <a:sym typeface="Arial"/>
            </a:endParaRPr>
          </a:p>
          <a:p>
            <a:pPr indent="-323850" lvl="0" marL="457200" rtl="0" algn="l">
              <a:spcBef>
                <a:spcPts val="0"/>
              </a:spcBef>
              <a:spcAft>
                <a:spcPts val="0"/>
              </a:spcAft>
              <a:buClr>
                <a:schemeClr val="dk2"/>
              </a:buClr>
              <a:buSzPts val="1500"/>
              <a:buFont typeface="Arial"/>
              <a:buChar char="●"/>
            </a:pPr>
            <a:r>
              <a:rPr lang="en" sz="1500">
                <a:solidFill>
                  <a:schemeClr val="dk2"/>
                </a:solidFill>
                <a:latin typeface="Arial"/>
                <a:ea typeface="Arial"/>
                <a:cs typeface="Arial"/>
                <a:sym typeface="Arial"/>
              </a:rPr>
              <a:t>Provide closure for pandemic experiences</a:t>
            </a:r>
            <a:endParaRPr sz="1500">
              <a:solidFill>
                <a:schemeClr val="dk2"/>
              </a:solidFill>
              <a:latin typeface="Arial"/>
              <a:ea typeface="Arial"/>
              <a:cs typeface="Arial"/>
              <a:sym typeface="Arial"/>
            </a:endParaRPr>
          </a:p>
          <a:p>
            <a:pPr indent="0" lvl="0" marL="457200" rtl="0" algn="l">
              <a:spcBef>
                <a:spcPts val="0"/>
              </a:spcBef>
              <a:spcAft>
                <a:spcPts val="0"/>
              </a:spcAft>
              <a:buNone/>
            </a:pPr>
            <a:r>
              <a:t/>
            </a:r>
            <a:endParaRPr sz="1500">
              <a:solidFill>
                <a:schemeClr val="dk2"/>
              </a:solidFill>
              <a:latin typeface="Arial"/>
              <a:ea typeface="Arial"/>
              <a:cs typeface="Arial"/>
              <a:sym typeface="Arial"/>
            </a:endParaRPr>
          </a:p>
          <a:p>
            <a:pPr indent="-323850" lvl="0" marL="457200" rtl="0" algn="l">
              <a:spcBef>
                <a:spcPts val="0"/>
              </a:spcBef>
              <a:spcAft>
                <a:spcPts val="0"/>
              </a:spcAft>
              <a:buClr>
                <a:schemeClr val="dk2"/>
              </a:buClr>
              <a:buSzPts val="1500"/>
              <a:buFont typeface="Arial"/>
              <a:buChar char="●"/>
            </a:pPr>
            <a:r>
              <a:rPr lang="en" sz="1500">
                <a:solidFill>
                  <a:schemeClr val="dk2"/>
                </a:solidFill>
                <a:latin typeface="Arial"/>
                <a:ea typeface="Arial"/>
                <a:cs typeface="Arial"/>
                <a:sym typeface="Arial"/>
              </a:rPr>
              <a:t>Community building of Plenary attendees</a:t>
            </a:r>
            <a:endParaRPr sz="1500">
              <a:solidFill>
                <a:schemeClr val="dk2"/>
              </a:solidFill>
              <a:latin typeface="Arial"/>
              <a:ea typeface="Arial"/>
              <a:cs typeface="Arial"/>
              <a:sym typeface="Arial"/>
            </a:endParaRPr>
          </a:p>
          <a:p>
            <a:pPr indent="0" lvl="0" marL="457200" rtl="0" algn="l">
              <a:spcBef>
                <a:spcPts val="0"/>
              </a:spcBef>
              <a:spcAft>
                <a:spcPts val="0"/>
              </a:spcAft>
              <a:buNone/>
            </a:pPr>
            <a:r>
              <a:t/>
            </a:r>
            <a:endParaRPr sz="1500">
              <a:solidFill>
                <a:schemeClr val="dk2"/>
              </a:solidFill>
              <a:latin typeface="Arial"/>
              <a:ea typeface="Arial"/>
              <a:cs typeface="Arial"/>
              <a:sym typeface="Arial"/>
            </a:endParaRPr>
          </a:p>
          <a:p>
            <a:pPr indent="-323850" lvl="0" marL="457200" rtl="0" algn="l">
              <a:spcBef>
                <a:spcPts val="0"/>
              </a:spcBef>
              <a:spcAft>
                <a:spcPts val="0"/>
              </a:spcAft>
              <a:buClr>
                <a:schemeClr val="dk2"/>
              </a:buClr>
              <a:buSzPts val="1500"/>
              <a:buFont typeface="Arial"/>
              <a:buChar char="●"/>
            </a:pPr>
            <a:r>
              <a:rPr lang="en" sz="1500">
                <a:solidFill>
                  <a:srgbClr val="222222"/>
                </a:solidFill>
                <a:highlight>
                  <a:srgbClr val="FFFFFF"/>
                </a:highlight>
                <a:latin typeface="Arial"/>
                <a:ea typeface="Arial"/>
                <a:cs typeface="Arial"/>
                <a:sym typeface="Arial"/>
              </a:rPr>
              <a:t>Extracting value from pandemic experience and identifying system-level needs for the future</a:t>
            </a:r>
            <a:endParaRPr sz="1500">
              <a:solidFill>
                <a:srgbClr val="222222"/>
              </a:solidFill>
              <a:highlight>
                <a:srgbClr val="FFFFFF"/>
              </a:highlight>
              <a:latin typeface="Arial"/>
              <a:ea typeface="Arial"/>
              <a:cs typeface="Arial"/>
              <a:sym typeface="Arial"/>
            </a:endParaRPr>
          </a:p>
          <a:p>
            <a:pPr indent="0" lvl="0" marL="457200" rtl="0" algn="l">
              <a:spcBef>
                <a:spcPts val="0"/>
              </a:spcBef>
              <a:spcAft>
                <a:spcPts val="0"/>
              </a:spcAft>
              <a:buNone/>
            </a:pPr>
            <a:r>
              <a:t/>
            </a:r>
            <a:endParaRPr sz="1500">
              <a:solidFill>
                <a:srgbClr val="222222"/>
              </a:solidFill>
              <a:highlight>
                <a:srgbClr val="FFFFFF"/>
              </a:highlight>
              <a:latin typeface="Arial"/>
              <a:ea typeface="Arial"/>
              <a:cs typeface="Arial"/>
              <a:sym typeface="Arial"/>
            </a:endParaRPr>
          </a:p>
          <a:p>
            <a:pPr indent="-323850" lvl="0" marL="457200" rtl="0" algn="l">
              <a:spcBef>
                <a:spcPts val="0"/>
              </a:spcBef>
              <a:spcAft>
                <a:spcPts val="0"/>
              </a:spcAft>
              <a:buClr>
                <a:srgbClr val="222222"/>
              </a:buClr>
              <a:buSzPts val="1500"/>
              <a:buFont typeface="Arial"/>
              <a:buChar char="●"/>
            </a:pPr>
            <a:r>
              <a:rPr lang="en" sz="1500">
                <a:solidFill>
                  <a:srgbClr val="222222"/>
                </a:solidFill>
                <a:highlight>
                  <a:srgbClr val="FFFFFF"/>
                </a:highlight>
                <a:latin typeface="Arial"/>
                <a:ea typeface="Arial"/>
                <a:cs typeface="Arial"/>
                <a:sym typeface="Arial"/>
              </a:rPr>
              <a:t>Possibility of creating a repository of effective instructional strategies informed by the pandemic</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45252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Covid - 19 Pandemic </a:t>
            </a:r>
            <a:endParaRPr/>
          </a:p>
        </p:txBody>
      </p:sp>
      <p:pic>
        <p:nvPicPr>
          <p:cNvPr id="71" name="Google Shape;71;p15"/>
          <p:cNvPicPr preferRelativeResize="0"/>
          <p:nvPr/>
        </p:nvPicPr>
        <p:blipFill>
          <a:blip r:embed="rId3">
            <a:alphaModFix/>
          </a:blip>
          <a:stretch>
            <a:fillRect/>
          </a:stretch>
        </p:blipFill>
        <p:spPr>
          <a:xfrm>
            <a:off x="2877488" y="1287050"/>
            <a:ext cx="3389021" cy="1906324"/>
          </a:xfrm>
          <a:prstGeom prst="rect">
            <a:avLst/>
          </a:prstGeom>
          <a:noFill/>
          <a:ln>
            <a:noFill/>
          </a:ln>
        </p:spPr>
      </p:pic>
      <p:sp>
        <p:nvSpPr>
          <p:cNvPr id="72" name="Google Shape;72;p15"/>
          <p:cNvSpPr txBox="1"/>
          <p:nvPr/>
        </p:nvSpPr>
        <p:spPr>
          <a:xfrm>
            <a:off x="2981100" y="3271850"/>
            <a:ext cx="3181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Source Sans Pro"/>
                <a:ea typeface="Source Sans Pro"/>
                <a:cs typeface="Source Sans Pro"/>
                <a:sym typeface="Source Sans Pro"/>
              </a:rPr>
              <a:t>March 11th 2020</a:t>
            </a:r>
            <a:endParaRPr>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345725"/>
            <a:ext cx="8520600" cy="6234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2"/>
              </a:buClr>
              <a:buSzPts val="1100"/>
              <a:buFont typeface="Arial"/>
              <a:buNone/>
            </a:pPr>
            <a:r>
              <a:rPr lang="en" sz="2000"/>
              <a:t>Preliminary Fall 2022 Survey Results</a:t>
            </a:r>
            <a:endParaRPr sz="3900"/>
          </a:p>
        </p:txBody>
      </p:sp>
      <p:sp>
        <p:nvSpPr>
          <p:cNvPr id="78" name="Google Shape;78;p16"/>
          <p:cNvSpPr txBox="1"/>
          <p:nvPr/>
        </p:nvSpPr>
        <p:spPr>
          <a:xfrm>
            <a:off x="2851950" y="886525"/>
            <a:ext cx="3440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Source Sans Pro"/>
                <a:ea typeface="Source Sans Pro"/>
                <a:cs typeface="Source Sans Pro"/>
                <a:sym typeface="Source Sans Pro"/>
              </a:rPr>
              <a:t>38 responses, 11 different SUNY Locations</a:t>
            </a:r>
            <a:endParaRPr>
              <a:latin typeface="Source Sans Pro"/>
              <a:ea typeface="Source Sans Pro"/>
              <a:cs typeface="Source Sans Pro"/>
              <a:sym typeface="Source Sans Pro"/>
            </a:endParaRPr>
          </a:p>
        </p:txBody>
      </p:sp>
      <p:graphicFrame>
        <p:nvGraphicFramePr>
          <p:cNvPr id="79" name="Google Shape;79;p16"/>
          <p:cNvGraphicFramePr/>
          <p:nvPr/>
        </p:nvGraphicFramePr>
        <p:xfrm>
          <a:off x="5540350" y="1502150"/>
          <a:ext cx="3000000" cy="3000000"/>
        </p:xfrm>
        <a:graphic>
          <a:graphicData uri="http://schemas.openxmlformats.org/drawingml/2006/table">
            <a:tbl>
              <a:tblPr>
                <a:noFill/>
                <a:tableStyleId>{70316CE8-F7B3-4600-8C83-D4B4ABF12759}</a:tableStyleId>
              </a:tblPr>
              <a:tblGrid>
                <a:gridCol w="2062675"/>
                <a:gridCol w="1095825"/>
              </a:tblGrid>
              <a:tr h="731500">
                <a:tc>
                  <a:txBody>
                    <a:bodyPr/>
                    <a:lstStyle/>
                    <a:p>
                      <a:pPr indent="0" lvl="0" marL="0" rtl="0" algn="ctr">
                        <a:spcBef>
                          <a:spcPts val="0"/>
                        </a:spcBef>
                        <a:spcAft>
                          <a:spcPts val="0"/>
                        </a:spcAft>
                        <a:buNone/>
                      </a:pPr>
                      <a:r>
                        <a:rPr b="1" lang="en" sz="900"/>
                        <a:t>Topic Area</a:t>
                      </a:r>
                      <a:endParaRPr b="1" sz="900"/>
                    </a:p>
                  </a:txBody>
                  <a:tcPr marT="91425" marB="91425" marR="91425" marL="91425"/>
                </a:tc>
                <a:tc>
                  <a:txBody>
                    <a:bodyPr/>
                    <a:lstStyle/>
                    <a:p>
                      <a:pPr indent="0" lvl="0" marL="0" rtl="0" algn="ctr">
                        <a:spcBef>
                          <a:spcPts val="0"/>
                        </a:spcBef>
                        <a:spcAft>
                          <a:spcPts val="0"/>
                        </a:spcAft>
                        <a:buNone/>
                      </a:pPr>
                      <a:r>
                        <a:rPr b="1" lang="en" sz="900"/>
                        <a:t>Perceived Campus /Admin Support</a:t>
                      </a:r>
                      <a:endParaRPr b="1" sz="900"/>
                    </a:p>
                  </a:txBody>
                  <a:tcPr marT="91425" marB="91425" marR="91425" marL="91425"/>
                </a:tc>
              </a:tr>
              <a:tr h="594325">
                <a:tc>
                  <a:txBody>
                    <a:bodyPr/>
                    <a:lstStyle/>
                    <a:p>
                      <a:pPr indent="0" lvl="0" marL="0" rtl="0" algn="l">
                        <a:spcBef>
                          <a:spcPts val="0"/>
                        </a:spcBef>
                        <a:spcAft>
                          <a:spcPts val="0"/>
                        </a:spcAft>
                        <a:buNone/>
                      </a:pPr>
                      <a:r>
                        <a:rPr lang="en" sz="700"/>
                        <a:t>Instruction methods and delivery (adapting your teaching to changed circumstances)</a:t>
                      </a:r>
                      <a:endParaRPr sz="700"/>
                    </a:p>
                  </a:txBody>
                  <a:tcPr marT="91425" marB="91425" marR="91425" marL="91425"/>
                </a:tc>
                <a:tc>
                  <a:txBody>
                    <a:bodyPr/>
                    <a:lstStyle/>
                    <a:p>
                      <a:pPr indent="0" lvl="0" marL="0" rtl="0" algn="ctr">
                        <a:spcBef>
                          <a:spcPts val="0"/>
                        </a:spcBef>
                        <a:spcAft>
                          <a:spcPts val="0"/>
                        </a:spcAft>
                        <a:buNone/>
                      </a:pPr>
                      <a:r>
                        <a:rPr b="1" lang="en" sz="1000"/>
                        <a:t>55% - 3 or less</a:t>
                      </a:r>
                      <a:endParaRPr b="1" sz="1000"/>
                    </a:p>
                    <a:p>
                      <a:pPr indent="0" lvl="0" marL="0" rtl="0" algn="ctr">
                        <a:spcBef>
                          <a:spcPts val="0"/>
                        </a:spcBef>
                        <a:spcAft>
                          <a:spcPts val="0"/>
                        </a:spcAft>
                        <a:buNone/>
                      </a:pPr>
                      <a:r>
                        <a:t/>
                      </a:r>
                      <a:endParaRPr b="1" sz="1000"/>
                    </a:p>
                    <a:p>
                      <a:pPr indent="0" lvl="0" marL="0" rtl="0" algn="ctr">
                        <a:spcBef>
                          <a:spcPts val="0"/>
                        </a:spcBef>
                        <a:spcAft>
                          <a:spcPts val="0"/>
                        </a:spcAft>
                        <a:buNone/>
                      </a:pPr>
                      <a:r>
                        <a:rPr lang="en" sz="700"/>
                        <a:t>45% - 4 or 5</a:t>
                      </a:r>
                      <a:endParaRPr sz="700"/>
                    </a:p>
                  </a:txBody>
                  <a:tcPr marT="91425" marB="91425" marR="91425" marL="91425"/>
                </a:tc>
              </a:tr>
              <a:tr h="609575">
                <a:tc>
                  <a:txBody>
                    <a:bodyPr/>
                    <a:lstStyle/>
                    <a:p>
                      <a:pPr indent="0" lvl="0" marL="0" rtl="0" algn="l">
                        <a:spcBef>
                          <a:spcPts val="0"/>
                        </a:spcBef>
                        <a:spcAft>
                          <a:spcPts val="0"/>
                        </a:spcAft>
                        <a:buNone/>
                      </a:pPr>
                      <a:r>
                        <a:rPr lang="en" sz="700"/>
                        <a:t>Student support and accountability (your ability to help students succeed academically, including knowing where to send them for additional help).</a:t>
                      </a:r>
                      <a:endParaRPr sz="700"/>
                    </a:p>
                  </a:txBody>
                  <a:tcPr marT="91425" marB="91425" marR="91425" marL="91425"/>
                </a:tc>
                <a:tc>
                  <a:txBody>
                    <a:bodyPr/>
                    <a:lstStyle/>
                    <a:p>
                      <a:pPr indent="0" lvl="0" marL="0" rtl="0" algn="ctr">
                        <a:spcBef>
                          <a:spcPts val="0"/>
                        </a:spcBef>
                        <a:spcAft>
                          <a:spcPts val="0"/>
                        </a:spcAft>
                        <a:buNone/>
                      </a:pPr>
                      <a:r>
                        <a:rPr b="1" lang="en" sz="900">
                          <a:solidFill>
                            <a:schemeClr val="dk2"/>
                          </a:solidFill>
                        </a:rPr>
                        <a:t>56 % - 3 or less</a:t>
                      </a:r>
                      <a:endParaRPr b="1" sz="900">
                        <a:solidFill>
                          <a:schemeClr val="dk2"/>
                        </a:solidFill>
                      </a:endParaRPr>
                    </a:p>
                    <a:p>
                      <a:pPr indent="0" lvl="0" marL="0" rtl="0" algn="ctr">
                        <a:spcBef>
                          <a:spcPts val="0"/>
                        </a:spcBef>
                        <a:spcAft>
                          <a:spcPts val="0"/>
                        </a:spcAft>
                        <a:buClr>
                          <a:schemeClr val="dk2"/>
                        </a:buClr>
                        <a:buSzPts val="1100"/>
                        <a:buFont typeface="Arial"/>
                        <a:buNone/>
                      </a:pPr>
                      <a:r>
                        <a:t/>
                      </a:r>
                      <a:endParaRPr sz="1000">
                        <a:solidFill>
                          <a:schemeClr val="dk2"/>
                        </a:solidFill>
                      </a:endParaRPr>
                    </a:p>
                    <a:p>
                      <a:pPr indent="0" lvl="0" marL="0" rtl="0" algn="ctr">
                        <a:spcBef>
                          <a:spcPts val="0"/>
                        </a:spcBef>
                        <a:spcAft>
                          <a:spcPts val="0"/>
                        </a:spcAft>
                        <a:buClr>
                          <a:schemeClr val="dk2"/>
                        </a:buClr>
                        <a:buSzPts val="1100"/>
                        <a:buFont typeface="Arial"/>
                        <a:buNone/>
                      </a:pPr>
                      <a:r>
                        <a:rPr lang="en" sz="700">
                          <a:solidFill>
                            <a:schemeClr val="dk2"/>
                          </a:solidFill>
                        </a:rPr>
                        <a:t>44% - 4 or 5</a:t>
                      </a:r>
                      <a:endParaRPr sz="700"/>
                    </a:p>
                  </a:txBody>
                  <a:tcPr marT="91425" marB="91425" marR="91425" marL="91425"/>
                </a:tc>
              </a:tr>
              <a:tr h="929600">
                <a:tc>
                  <a:txBody>
                    <a:bodyPr/>
                    <a:lstStyle/>
                    <a:p>
                      <a:pPr indent="0" lvl="0" marL="0" rtl="0" algn="l">
                        <a:spcBef>
                          <a:spcPts val="0"/>
                        </a:spcBef>
                        <a:spcAft>
                          <a:spcPts val="0"/>
                        </a:spcAft>
                        <a:buNone/>
                      </a:pPr>
                      <a:r>
                        <a:rPr lang="en" sz="700"/>
                        <a:t>Personal work/life balance (care for children, parents or partners while also completing work responsibilities; support for remote work; acknowledgement of the extra time/effort required for shifting to or teaching in multiple modalities)</a:t>
                      </a:r>
                      <a:endParaRPr sz="700"/>
                    </a:p>
                  </a:txBody>
                  <a:tcPr marT="91425" marB="91425" marR="91425" marL="91425"/>
                </a:tc>
                <a:tc>
                  <a:txBody>
                    <a:bodyPr/>
                    <a:lstStyle/>
                    <a:p>
                      <a:pPr indent="0" lvl="0" marL="0" rtl="0" algn="ctr">
                        <a:spcBef>
                          <a:spcPts val="0"/>
                        </a:spcBef>
                        <a:spcAft>
                          <a:spcPts val="0"/>
                        </a:spcAft>
                        <a:buNone/>
                      </a:pPr>
                      <a:r>
                        <a:rPr b="1" lang="en" sz="1000">
                          <a:solidFill>
                            <a:schemeClr val="dk2"/>
                          </a:solidFill>
                        </a:rPr>
                        <a:t>85 </a:t>
                      </a:r>
                      <a:r>
                        <a:rPr b="1" lang="en" sz="1000">
                          <a:solidFill>
                            <a:schemeClr val="dk2"/>
                          </a:solidFill>
                        </a:rPr>
                        <a:t>% </a:t>
                      </a:r>
                      <a:r>
                        <a:rPr b="1" lang="en" sz="900">
                          <a:solidFill>
                            <a:schemeClr val="dk2"/>
                          </a:solidFill>
                        </a:rPr>
                        <a:t>- 3 or less</a:t>
                      </a:r>
                      <a:endParaRPr b="1" sz="1000">
                        <a:solidFill>
                          <a:schemeClr val="dk2"/>
                        </a:solidFill>
                      </a:endParaRPr>
                    </a:p>
                    <a:p>
                      <a:pPr indent="0" lvl="0" marL="0" rtl="0" algn="ctr">
                        <a:spcBef>
                          <a:spcPts val="0"/>
                        </a:spcBef>
                        <a:spcAft>
                          <a:spcPts val="0"/>
                        </a:spcAft>
                        <a:buClr>
                          <a:schemeClr val="dk2"/>
                        </a:buClr>
                        <a:buSzPts val="1100"/>
                        <a:buFont typeface="Arial"/>
                        <a:buNone/>
                      </a:pPr>
                      <a:r>
                        <a:t/>
                      </a:r>
                      <a:endParaRPr b="1" sz="1000">
                        <a:solidFill>
                          <a:schemeClr val="dk2"/>
                        </a:solidFill>
                      </a:endParaRPr>
                    </a:p>
                    <a:p>
                      <a:pPr indent="0" lvl="0" marL="0" rtl="0" algn="ctr">
                        <a:spcBef>
                          <a:spcPts val="0"/>
                        </a:spcBef>
                        <a:spcAft>
                          <a:spcPts val="0"/>
                        </a:spcAft>
                        <a:buClr>
                          <a:schemeClr val="dk2"/>
                        </a:buClr>
                        <a:buSzPts val="1100"/>
                        <a:buFont typeface="Arial"/>
                        <a:buNone/>
                      </a:pPr>
                      <a:r>
                        <a:rPr lang="en" sz="700">
                          <a:solidFill>
                            <a:schemeClr val="dk2"/>
                          </a:solidFill>
                        </a:rPr>
                        <a:t>15 % - 4 or 5</a:t>
                      </a:r>
                      <a:endParaRPr sz="700"/>
                    </a:p>
                  </a:txBody>
                  <a:tcPr marT="91425" marB="91425" marR="91425" marL="91425"/>
                </a:tc>
              </a:tr>
              <a:tr h="609575">
                <a:tc>
                  <a:txBody>
                    <a:bodyPr/>
                    <a:lstStyle/>
                    <a:p>
                      <a:pPr indent="0" lvl="0" marL="0" rtl="0" algn="l">
                        <a:spcBef>
                          <a:spcPts val="0"/>
                        </a:spcBef>
                        <a:spcAft>
                          <a:spcPts val="0"/>
                        </a:spcAft>
                        <a:buNone/>
                      </a:pPr>
                      <a:r>
                        <a:rPr lang="en" sz="700"/>
                        <a:t>Public Health (information about campus policies, availability of testing/vaccinations, confidence in cleaning and policy enforcement)</a:t>
                      </a:r>
                      <a:endParaRPr sz="700"/>
                    </a:p>
                  </a:txBody>
                  <a:tcPr marT="91425" marB="91425" marR="91425" marL="91425"/>
                </a:tc>
                <a:tc>
                  <a:txBody>
                    <a:bodyPr/>
                    <a:lstStyle/>
                    <a:p>
                      <a:pPr indent="0" lvl="0" marL="0" rtl="0" algn="ctr">
                        <a:spcBef>
                          <a:spcPts val="0"/>
                        </a:spcBef>
                        <a:spcAft>
                          <a:spcPts val="0"/>
                        </a:spcAft>
                        <a:buNone/>
                      </a:pPr>
                      <a:r>
                        <a:rPr lang="en" sz="700">
                          <a:solidFill>
                            <a:schemeClr val="dk2"/>
                          </a:solidFill>
                        </a:rPr>
                        <a:t>43 </a:t>
                      </a:r>
                      <a:r>
                        <a:rPr lang="en" sz="700">
                          <a:solidFill>
                            <a:schemeClr val="dk2"/>
                          </a:solidFill>
                        </a:rPr>
                        <a:t>% - 3 or less </a:t>
                      </a:r>
                      <a:endParaRPr sz="700">
                        <a:solidFill>
                          <a:schemeClr val="dk2"/>
                        </a:solidFill>
                      </a:endParaRPr>
                    </a:p>
                    <a:p>
                      <a:pPr indent="0" lvl="0" marL="0" rtl="0" algn="ctr">
                        <a:spcBef>
                          <a:spcPts val="0"/>
                        </a:spcBef>
                        <a:spcAft>
                          <a:spcPts val="0"/>
                        </a:spcAft>
                        <a:buClr>
                          <a:schemeClr val="dk2"/>
                        </a:buClr>
                        <a:buSzPts val="1100"/>
                        <a:buFont typeface="Arial"/>
                        <a:buNone/>
                      </a:pPr>
                      <a:r>
                        <a:t/>
                      </a:r>
                      <a:endParaRPr sz="700">
                        <a:solidFill>
                          <a:schemeClr val="dk2"/>
                        </a:solidFill>
                      </a:endParaRPr>
                    </a:p>
                    <a:p>
                      <a:pPr indent="0" lvl="0" marL="0" rtl="0" algn="ctr">
                        <a:spcBef>
                          <a:spcPts val="0"/>
                        </a:spcBef>
                        <a:spcAft>
                          <a:spcPts val="0"/>
                        </a:spcAft>
                        <a:buClr>
                          <a:schemeClr val="dk2"/>
                        </a:buClr>
                        <a:buSzPts val="1100"/>
                        <a:buFont typeface="Arial"/>
                        <a:buNone/>
                      </a:pPr>
                      <a:r>
                        <a:rPr b="1" lang="en" sz="1000">
                          <a:solidFill>
                            <a:schemeClr val="dk2"/>
                          </a:solidFill>
                        </a:rPr>
                        <a:t>57 % - 4 or 5</a:t>
                      </a:r>
                      <a:endParaRPr b="1" sz="1700"/>
                    </a:p>
                  </a:txBody>
                  <a:tcPr marT="91425" marB="91425" marR="91425" marL="91425"/>
                </a:tc>
              </a:tr>
            </a:tbl>
          </a:graphicData>
        </a:graphic>
      </p:graphicFrame>
      <p:graphicFrame>
        <p:nvGraphicFramePr>
          <p:cNvPr id="80" name="Google Shape;80;p16"/>
          <p:cNvGraphicFramePr/>
          <p:nvPr/>
        </p:nvGraphicFramePr>
        <p:xfrm>
          <a:off x="476875" y="1577225"/>
          <a:ext cx="3000000" cy="3000000"/>
        </p:xfrm>
        <a:graphic>
          <a:graphicData uri="http://schemas.openxmlformats.org/drawingml/2006/table">
            <a:tbl>
              <a:tblPr>
                <a:noFill/>
                <a:tableStyleId>{70316CE8-F7B3-4600-8C83-D4B4ABF12759}</a:tableStyleId>
              </a:tblPr>
              <a:tblGrid>
                <a:gridCol w="2442550"/>
                <a:gridCol w="2442550"/>
              </a:tblGrid>
              <a:tr h="375900">
                <a:tc>
                  <a:txBody>
                    <a:bodyPr/>
                    <a:lstStyle/>
                    <a:p>
                      <a:pPr indent="0" lvl="0" marL="0" rtl="0" algn="l">
                        <a:spcBef>
                          <a:spcPts val="0"/>
                        </a:spcBef>
                        <a:spcAft>
                          <a:spcPts val="0"/>
                        </a:spcAft>
                        <a:buNone/>
                      </a:pPr>
                      <a:r>
                        <a:rPr lang="en" sz="800">
                          <a:solidFill>
                            <a:srgbClr val="202124"/>
                          </a:solidFill>
                          <a:highlight>
                            <a:srgbClr val="FFFFFF"/>
                          </a:highlight>
                          <a:latin typeface="Roboto"/>
                          <a:ea typeface="Roboto"/>
                          <a:cs typeface="Roboto"/>
                          <a:sym typeface="Roboto"/>
                        </a:rPr>
                        <a:t>Broadly speaking, to what extent have you felt supported by your campus/administration as you have adapted to pandemic conditions?</a:t>
                      </a:r>
                      <a:endParaRPr sz="800"/>
                    </a:p>
                  </a:txBody>
                  <a:tcPr marT="91425" marB="91425" marR="91425" marL="91425"/>
                </a:tc>
                <a:tc>
                  <a:txBody>
                    <a:bodyPr/>
                    <a:lstStyle/>
                    <a:p>
                      <a:pPr indent="0" lvl="0" marL="0" rtl="0" algn="ctr">
                        <a:spcBef>
                          <a:spcPts val="0"/>
                        </a:spcBef>
                        <a:spcAft>
                          <a:spcPts val="0"/>
                        </a:spcAft>
                        <a:buNone/>
                      </a:pPr>
                      <a:r>
                        <a:rPr b="1" lang="en" sz="1500"/>
                        <a:t>83.7% rated 3 or better</a:t>
                      </a:r>
                      <a:endParaRPr b="1" sz="1500"/>
                    </a:p>
                  </a:txBody>
                  <a:tcPr marT="91425" marB="91425" marR="91425" marL="91425"/>
                </a:tc>
              </a:tr>
            </a:tbl>
          </a:graphicData>
        </a:graphic>
      </p:graphicFrame>
      <p:pic>
        <p:nvPicPr>
          <p:cNvPr descr="Forms response chart. Question title: Which of these strategies have you personally used to adapt to pandemic conditions? (You may check all that apply)&#10;. Number of responses: 36 responses." id="81" name="Google Shape;81;p16" title="Which of these strategies have you personally used to adapt to pandemic conditions? (You may check all that apply)&#10;"/>
          <p:cNvPicPr preferRelativeResize="0"/>
          <p:nvPr/>
        </p:nvPicPr>
        <p:blipFill rotWithShape="1">
          <a:blip r:embed="rId3">
            <a:alphaModFix/>
          </a:blip>
          <a:srcRect b="7161" l="0" r="7080" t="24700"/>
          <a:stretch/>
        </p:blipFill>
        <p:spPr>
          <a:xfrm>
            <a:off x="424100" y="3039475"/>
            <a:ext cx="4612500" cy="1719274"/>
          </a:xfrm>
          <a:prstGeom prst="rect">
            <a:avLst/>
          </a:prstGeom>
          <a:noFill/>
          <a:ln>
            <a:noFill/>
          </a:ln>
        </p:spPr>
      </p:pic>
      <p:sp>
        <p:nvSpPr>
          <p:cNvPr id="82" name="Google Shape;82;p16"/>
          <p:cNvSpPr txBox="1"/>
          <p:nvPr/>
        </p:nvSpPr>
        <p:spPr>
          <a:xfrm>
            <a:off x="340250" y="2668075"/>
            <a:ext cx="4575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t>Which of these strategies have you personally used to adapt to pandemic conditions? (You may check all that apply)</a:t>
            </a:r>
            <a:endParaRPr b="1"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Narrative Responses</a:t>
            </a:r>
            <a:endParaRPr/>
          </a:p>
        </p:txBody>
      </p:sp>
      <p:sp>
        <p:nvSpPr>
          <p:cNvPr id="88" name="Google Shape;88;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300"/>
              <a:t>Is there anything that you did differently during the pandemic that you will continue to use post-covid era?</a:t>
            </a:r>
            <a:endParaRPr sz="1300"/>
          </a:p>
          <a:p>
            <a:pPr indent="0" lvl="0" marL="0" rtl="0" algn="ctr">
              <a:spcBef>
                <a:spcPts val="1200"/>
              </a:spcBef>
              <a:spcAft>
                <a:spcPts val="0"/>
              </a:spcAft>
              <a:buNone/>
            </a:pPr>
            <a:r>
              <a:t/>
            </a:r>
            <a:endParaRPr sz="1300"/>
          </a:p>
          <a:p>
            <a:pPr indent="0" lvl="0" marL="0" rtl="0" algn="l">
              <a:spcBef>
                <a:spcPts val="1200"/>
              </a:spcBef>
              <a:spcAft>
                <a:spcPts val="0"/>
              </a:spcAft>
              <a:buNone/>
            </a:pPr>
            <a:r>
              <a:rPr lang="en" sz="1050">
                <a:solidFill>
                  <a:srgbClr val="202124"/>
                </a:solidFill>
                <a:latin typeface="Roboto"/>
                <a:ea typeface="Roboto"/>
                <a:cs typeface="Roboto"/>
                <a:sym typeface="Roboto"/>
              </a:rPr>
              <a:t>“Yes— more flexibility as is possible, more overt attention to pedagogy, leaning more towards a “less is more” approach to syllabus planning”</a:t>
            </a:r>
            <a:endParaRPr sz="1050">
              <a:solidFill>
                <a:srgbClr val="202124"/>
              </a:solidFill>
              <a:latin typeface="Roboto"/>
              <a:ea typeface="Roboto"/>
              <a:cs typeface="Roboto"/>
              <a:sym typeface="Roboto"/>
            </a:endParaRPr>
          </a:p>
          <a:p>
            <a:pPr indent="0" lvl="0" marL="0" rtl="0" algn="l">
              <a:spcBef>
                <a:spcPts val="1200"/>
              </a:spcBef>
              <a:spcAft>
                <a:spcPts val="0"/>
              </a:spcAft>
              <a:buNone/>
            </a:pPr>
            <a:r>
              <a:rPr lang="en" sz="1050">
                <a:solidFill>
                  <a:srgbClr val="202124"/>
                </a:solidFill>
                <a:latin typeface="Roboto"/>
                <a:ea typeface="Roboto"/>
                <a:cs typeface="Roboto"/>
                <a:sym typeface="Roboto"/>
              </a:rPr>
              <a:t>“Video recording and online class discussion”</a:t>
            </a:r>
            <a:endParaRPr sz="1050">
              <a:solidFill>
                <a:srgbClr val="202124"/>
              </a:solidFill>
              <a:latin typeface="Roboto"/>
              <a:ea typeface="Roboto"/>
              <a:cs typeface="Roboto"/>
              <a:sym typeface="Roboto"/>
            </a:endParaRPr>
          </a:p>
          <a:p>
            <a:pPr indent="0" lvl="0" marL="0" rtl="0" algn="l">
              <a:spcBef>
                <a:spcPts val="1200"/>
              </a:spcBef>
              <a:spcAft>
                <a:spcPts val="0"/>
              </a:spcAft>
              <a:buNone/>
            </a:pPr>
            <a:r>
              <a:rPr lang="en" sz="1050">
                <a:solidFill>
                  <a:srgbClr val="202124"/>
                </a:solidFill>
                <a:latin typeface="Roboto"/>
                <a:ea typeface="Roboto"/>
                <a:cs typeface="Roboto"/>
                <a:sym typeface="Roboto"/>
              </a:rPr>
              <a:t>“One-on-one meetings on Zoom. Frequent private check-ins with students to see how they are doing. Stopping to ask how students are doing more frequently and talking about ways of navigating workload and stress.”</a:t>
            </a:r>
            <a:endParaRPr sz="1050">
              <a:solidFill>
                <a:srgbClr val="202124"/>
              </a:solidFill>
              <a:latin typeface="Roboto"/>
              <a:ea typeface="Roboto"/>
              <a:cs typeface="Roboto"/>
              <a:sym typeface="Roboto"/>
            </a:endParaRPr>
          </a:p>
          <a:p>
            <a:pPr indent="0" lvl="0" marL="0" rtl="0" algn="l">
              <a:spcBef>
                <a:spcPts val="1200"/>
              </a:spcBef>
              <a:spcAft>
                <a:spcPts val="0"/>
              </a:spcAft>
              <a:buNone/>
            </a:pPr>
            <a:r>
              <a:rPr lang="en" sz="1050">
                <a:solidFill>
                  <a:srgbClr val="202124"/>
                </a:solidFill>
                <a:latin typeface="Roboto"/>
                <a:ea typeface="Roboto"/>
                <a:cs typeface="Roboto"/>
                <a:sym typeface="Roboto"/>
              </a:rPr>
              <a:t>“Remote review sessions before exams. Online, pre-recorded makeup lectures if classes need to be cancelled.”</a:t>
            </a:r>
            <a:endParaRPr sz="1050">
              <a:solidFill>
                <a:srgbClr val="202124"/>
              </a:solidFill>
              <a:latin typeface="Roboto"/>
              <a:ea typeface="Roboto"/>
              <a:cs typeface="Roboto"/>
              <a:sym typeface="Roboto"/>
            </a:endParaRPr>
          </a:p>
          <a:p>
            <a:pPr indent="0" lvl="0" marL="0" rtl="0" algn="l">
              <a:spcBef>
                <a:spcPts val="1200"/>
              </a:spcBef>
              <a:spcAft>
                <a:spcPts val="0"/>
              </a:spcAft>
              <a:buNone/>
            </a:pPr>
            <a:r>
              <a:rPr lang="en" sz="1050">
                <a:solidFill>
                  <a:srgbClr val="202124"/>
                </a:solidFill>
                <a:latin typeface="Roboto"/>
                <a:ea typeface="Roboto"/>
                <a:cs typeface="Roboto"/>
                <a:sym typeface="Roboto"/>
              </a:rPr>
              <a:t>“I will continue with universal design for learning principles.”</a:t>
            </a:r>
            <a:endParaRPr sz="1050">
              <a:solidFill>
                <a:srgbClr val="202124"/>
              </a:solidFill>
              <a:latin typeface="Roboto"/>
              <a:ea typeface="Roboto"/>
              <a:cs typeface="Roboto"/>
              <a:sym typeface="Roboto"/>
            </a:endParaRPr>
          </a:p>
          <a:p>
            <a:pPr indent="0" lvl="0" marL="0" rtl="0" algn="l">
              <a:spcBef>
                <a:spcPts val="1200"/>
              </a:spcBef>
              <a:spcAft>
                <a:spcPts val="1200"/>
              </a:spcAft>
              <a:buNone/>
            </a:pPr>
            <a:r>
              <a:rPr lang="en" sz="1050">
                <a:solidFill>
                  <a:srgbClr val="202124"/>
                </a:solidFill>
                <a:latin typeface="Roboto"/>
                <a:ea typeface="Roboto"/>
                <a:cs typeface="Roboto"/>
                <a:sym typeface="Roboto"/>
              </a:rPr>
              <a:t>“Everything. Quite seriously, I learned a lot about what was necessary and what wasn't.”</a:t>
            </a:r>
            <a:endParaRPr sz="1050">
              <a:solidFill>
                <a:srgbClr val="202124"/>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Narrative Responses</a:t>
            </a:r>
            <a:endParaRPr/>
          </a:p>
        </p:txBody>
      </p:sp>
      <p:sp>
        <p:nvSpPr>
          <p:cNvPr id="94" name="Google Shape;94;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200">
                <a:solidFill>
                  <a:srgbClr val="9E9E9E"/>
                </a:solidFill>
                <a:highlight>
                  <a:srgbClr val="FFFFFF"/>
                </a:highlight>
                <a:latin typeface="Roboto"/>
                <a:ea typeface="Roboto"/>
                <a:cs typeface="Roboto"/>
                <a:sym typeface="Roboto"/>
              </a:rPr>
              <a:t>Please share as much as you would like about your thoughts on the points raised in this survey.</a:t>
            </a:r>
            <a:endParaRPr sz="1200">
              <a:solidFill>
                <a:srgbClr val="9E9E9E"/>
              </a:solidFill>
              <a:highlight>
                <a:srgbClr val="FFFFFF"/>
              </a:highlight>
              <a:latin typeface="Roboto"/>
              <a:ea typeface="Roboto"/>
              <a:cs typeface="Roboto"/>
              <a:sym typeface="Roboto"/>
            </a:endParaRPr>
          </a:p>
          <a:p>
            <a:pPr indent="0" lvl="0" marL="0" rtl="0" algn="l">
              <a:spcBef>
                <a:spcPts val="1200"/>
              </a:spcBef>
              <a:spcAft>
                <a:spcPts val="0"/>
              </a:spcAft>
              <a:buNone/>
            </a:pPr>
            <a:r>
              <a:rPr lang="en" sz="1050">
                <a:solidFill>
                  <a:srgbClr val="202124"/>
                </a:solidFill>
                <a:latin typeface="Roboto"/>
                <a:ea typeface="Roboto"/>
                <a:cs typeface="Roboto"/>
                <a:sym typeface="Roboto"/>
              </a:rPr>
              <a:t>“Thanks for asking for our input. I think that the administration supported us and faculty did the best they could in difficult circumstances.”</a:t>
            </a:r>
            <a:endParaRPr sz="1050">
              <a:solidFill>
                <a:srgbClr val="202124"/>
              </a:solidFill>
              <a:latin typeface="Roboto"/>
              <a:ea typeface="Roboto"/>
              <a:cs typeface="Roboto"/>
              <a:sym typeface="Roboto"/>
            </a:endParaRPr>
          </a:p>
          <a:p>
            <a:pPr indent="0" lvl="0" marL="0" rtl="0" algn="l">
              <a:spcBef>
                <a:spcPts val="1200"/>
              </a:spcBef>
              <a:spcAft>
                <a:spcPts val="0"/>
              </a:spcAft>
              <a:buNone/>
            </a:pPr>
            <a:r>
              <a:rPr lang="en" sz="1050">
                <a:solidFill>
                  <a:srgbClr val="202124"/>
                </a:solidFill>
                <a:latin typeface="Roboto"/>
                <a:ea typeface="Roboto"/>
                <a:cs typeface="Roboto"/>
                <a:sym typeface="Roboto"/>
              </a:rPr>
              <a:t>“I feel as if the campus message was that we had to show maximum support and flexibility as regards the stresses that students were experiencing during the pandemic, but no one bothered to consider the soul-crushing stress faculty underwent as they struggled to reinvent their teaching in a short amount of time. And as we kept up a brave face, we felt as if we were abandoned to our own physical, emotional, pedagogical and spiritual resources to cope with this extremely difficult situation. It seemed that the campus administration would talk about a “morale crisis” and “burnout” of faculty - but I saw little evidence of any efforts to address these issues in any substantive manner.”</a:t>
            </a:r>
            <a:endParaRPr sz="1050">
              <a:solidFill>
                <a:srgbClr val="202124"/>
              </a:solidFill>
              <a:latin typeface="Roboto"/>
              <a:ea typeface="Roboto"/>
              <a:cs typeface="Roboto"/>
              <a:sym typeface="Roboto"/>
            </a:endParaRPr>
          </a:p>
          <a:p>
            <a:pPr indent="0" lvl="0" marL="0" rtl="0" algn="l">
              <a:spcBef>
                <a:spcPts val="1200"/>
              </a:spcBef>
              <a:spcAft>
                <a:spcPts val="0"/>
              </a:spcAft>
              <a:buNone/>
            </a:pPr>
            <a:r>
              <a:rPr lang="en" sz="1050">
                <a:solidFill>
                  <a:srgbClr val="202124"/>
                </a:solidFill>
                <a:latin typeface="Roboto"/>
                <a:ea typeface="Roboto"/>
                <a:cs typeface="Roboto"/>
                <a:sym typeface="Roboto"/>
              </a:rPr>
              <a:t>“Instructional support - loads of support, but we can't invent time to LEARN it and APPLY it because of increased workload.”</a:t>
            </a:r>
            <a:endParaRPr sz="1050">
              <a:solidFill>
                <a:srgbClr val="202124"/>
              </a:solidFill>
              <a:latin typeface="Roboto"/>
              <a:ea typeface="Roboto"/>
              <a:cs typeface="Roboto"/>
              <a:sym typeface="Roboto"/>
            </a:endParaRPr>
          </a:p>
          <a:p>
            <a:pPr indent="0" lvl="0" marL="0" rtl="0" algn="l">
              <a:spcBef>
                <a:spcPts val="1200"/>
              </a:spcBef>
              <a:spcAft>
                <a:spcPts val="1200"/>
              </a:spcAft>
              <a:buNone/>
            </a:pPr>
            <a:r>
              <a:rPr lang="en" sz="1050">
                <a:solidFill>
                  <a:srgbClr val="202124"/>
                </a:solidFill>
                <a:latin typeface="Roboto"/>
                <a:ea typeface="Roboto"/>
                <a:cs typeface="Roboto"/>
                <a:sym typeface="Roboto"/>
              </a:rPr>
              <a:t>“Support that faculty feel is directly proportional to resources allocated. When resources are limited, faculty don't feel supported since their activities are not invested in. Money matters! Money translates into time, resources, compensation for real valued work.”</a:t>
            </a:r>
            <a:endParaRPr sz="1050">
              <a:solidFill>
                <a:srgbClr val="202124"/>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Discussion Activity</a:t>
            </a:r>
            <a:endParaRPr/>
          </a:p>
        </p:txBody>
      </p:sp>
      <p:sp>
        <p:nvSpPr>
          <p:cNvPr id="100" name="Google Shape;100;p19"/>
          <p:cNvSpPr txBox="1"/>
          <p:nvPr>
            <p:ph idx="1" type="body"/>
          </p:nvPr>
        </p:nvSpPr>
        <p:spPr>
          <a:xfrm>
            <a:off x="311700" y="1528225"/>
            <a:ext cx="8520600" cy="3040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Break in to pairs with members of your sector</a:t>
            </a:r>
            <a:endParaRPr/>
          </a:p>
          <a:p>
            <a:pPr indent="-342900" lvl="0" marL="457200" rtl="0" algn="l">
              <a:spcBef>
                <a:spcPts val="0"/>
              </a:spcBef>
              <a:spcAft>
                <a:spcPts val="0"/>
              </a:spcAft>
              <a:buSzPts val="1800"/>
              <a:buChar char="●"/>
            </a:pPr>
            <a:r>
              <a:rPr lang="en"/>
              <a:t>Review the questions provided in your Plenary packet</a:t>
            </a:r>
            <a:endParaRPr/>
          </a:p>
          <a:p>
            <a:pPr indent="-342900" lvl="0" marL="457200" rtl="0" algn="l">
              <a:spcBef>
                <a:spcPts val="0"/>
              </a:spcBef>
              <a:spcAft>
                <a:spcPts val="0"/>
              </a:spcAft>
              <a:buSzPts val="1800"/>
              <a:buChar char="●"/>
            </a:pPr>
            <a:r>
              <a:rPr lang="en"/>
              <a:t>Discuss each question and record your answers</a:t>
            </a:r>
            <a:endParaRPr/>
          </a:p>
          <a:p>
            <a:pPr indent="-342900" lvl="0" marL="457200" rtl="0" algn="l">
              <a:spcBef>
                <a:spcPts val="0"/>
              </a:spcBef>
              <a:spcAft>
                <a:spcPts val="0"/>
              </a:spcAft>
              <a:buSzPts val="1800"/>
              <a:buChar char="●"/>
            </a:pPr>
            <a:r>
              <a:rPr lang="en"/>
              <a:t>Share your most </a:t>
            </a:r>
            <a:r>
              <a:rPr lang="en"/>
              <a:t>notable</a:t>
            </a:r>
            <a:r>
              <a:rPr lang="en"/>
              <a:t> answers with the group in the large group discussion</a:t>
            </a:r>
            <a:endParaRPr/>
          </a:p>
          <a:p>
            <a:pPr indent="-342900" lvl="0" marL="457200" rtl="0" algn="l">
              <a:spcBef>
                <a:spcPts val="0"/>
              </a:spcBef>
              <a:spcAft>
                <a:spcPts val="0"/>
              </a:spcAft>
              <a:buSzPts val="1800"/>
              <a:buChar char="●"/>
            </a:pPr>
            <a:r>
              <a:rPr lang="en"/>
              <a:t>Please return your question packet to the </a:t>
            </a:r>
            <a:r>
              <a:rPr lang="en"/>
              <a:t>presenters</a:t>
            </a:r>
            <a:r>
              <a:rPr lang="en"/>
              <a:t> for </a:t>
            </a:r>
            <a:r>
              <a:rPr lang="en"/>
              <a:t>further data collection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idx="1" type="body"/>
          </p:nvPr>
        </p:nvSpPr>
        <p:spPr>
          <a:xfrm>
            <a:off x="676950" y="77250"/>
            <a:ext cx="7790100" cy="4989000"/>
          </a:xfrm>
          <a:prstGeom prst="rect">
            <a:avLst/>
          </a:prstGeom>
        </p:spPr>
        <p:txBody>
          <a:bodyPr anchorCtr="0" anchor="t" bIns="91425" lIns="91425" spcFirstLastPara="1" rIns="91425" wrap="square" tIns="91425">
            <a:noAutofit/>
          </a:bodyPr>
          <a:lstStyle/>
          <a:p>
            <a:pPr indent="0" lvl="0" marL="1828800" rtl="0" algn="l">
              <a:lnSpc>
                <a:spcPct val="100000"/>
              </a:lnSpc>
              <a:spcBef>
                <a:spcPts val="0"/>
              </a:spcBef>
              <a:spcAft>
                <a:spcPts val="0"/>
              </a:spcAft>
              <a:buClr>
                <a:schemeClr val="dk2"/>
              </a:buClr>
              <a:buSzPts val="1100"/>
              <a:buFont typeface="Arial"/>
              <a:buNone/>
            </a:pPr>
            <a:r>
              <a:rPr b="1" lang="en" sz="910">
                <a:solidFill>
                  <a:schemeClr val="dk2"/>
                </a:solidFill>
                <a:highlight>
                  <a:srgbClr val="FFFFFF"/>
                </a:highlight>
                <a:latin typeface="Arial"/>
                <a:ea typeface="Arial"/>
                <a:cs typeface="Arial"/>
                <a:sym typeface="Arial"/>
              </a:rPr>
              <a:t>Academics </a:t>
            </a:r>
            <a:endParaRPr b="1" sz="910">
              <a:solidFill>
                <a:schemeClr val="dk2"/>
              </a:solidFill>
              <a:highlight>
                <a:srgbClr val="FFFFFF"/>
              </a:highlight>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t/>
            </a:r>
            <a:endParaRPr b="1" sz="910">
              <a:solidFill>
                <a:schemeClr val="dk2"/>
              </a:solidFill>
              <a:highlight>
                <a:srgbClr val="FFFFFF"/>
              </a:highlight>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rPr lang="en" sz="910">
                <a:solidFill>
                  <a:schemeClr val="dk2"/>
                </a:solidFill>
                <a:highlight>
                  <a:srgbClr val="FFFFFF"/>
                </a:highlight>
                <a:latin typeface="Arial"/>
                <a:ea typeface="Arial"/>
                <a:cs typeface="Arial"/>
                <a:sym typeface="Arial"/>
              </a:rPr>
              <a:t>How did you and your colleagues adapt to pandemic teaching?</a:t>
            </a:r>
            <a:endParaRPr sz="910">
              <a:solidFill>
                <a:schemeClr val="dk2"/>
              </a:solidFill>
              <a:highlight>
                <a:srgbClr val="FFFFFF"/>
              </a:highlight>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t/>
            </a:r>
            <a:endParaRPr sz="910">
              <a:solidFill>
                <a:schemeClr val="dk2"/>
              </a:solidFill>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rPr lang="en" sz="910">
                <a:solidFill>
                  <a:schemeClr val="dk2"/>
                </a:solidFill>
                <a:highlight>
                  <a:srgbClr val="FFFFFF"/>
                </a:highlight>
                <a:latin typeface="Arial"/>
                <a:ea typeface="Arial"/>
                <a:cs typeface="Arial"/>
                <a:sym typeface="Arial"/>
              </a:rPr>
              <a:t>What one or two changes have you carried into the current semester?</a:t>
            </a:r>
            <a:endParaRPr sz="910">
              <a:solidFill>
                <a:schemeClr val="dk2"/>
              </a:solidFill>
              <a:highlight>
                <a:srgbClr val="FFFFFF"/>
              </a:highlight>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t/>
            </a:r>
            <a:endParaRPr sz="910">
              <a:solidFill>
                <a:schemeClr val="dk2"/>
              </a:solidFill>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rPr lang="en" sz="910">
                <a:solidFill>
                  <a:schemeClr val="dk2"/>
                </a:solidFill>
                <a:highlight>
                  <a:srgbClr val="FFFFFF"/>
                </a:highlight>
                <a:latin typeface="Arial"/>
                <a:ea typeface="Arial"/>
                <a:cs typeface="Arial"/>
                <a:sym typeface="Arial"/>
              </a:rPr>
              <a:t>What changes are still needed to support faculty and students?</a:t>
            </a:r>
            <a:endParaRPr sz="910">
              <a:solidFill>
                <a:schemeClr val="dk2"/>
              </a:solidFill>
              <a:highlight>
                <a:srgbClr val="FFFFFF"/>
              </a:highlight>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t/>
            </a:r>
            <a:endParaRPr sz="910">
              <a:solidFill>
                <a:schemeClr val="dk2"/>
              </a:solidFill>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rPr lang="en" sz="910">
                <a:solidFill>
                  <a:schemeClr val="dk2"/>
                </a:solidFill>
                <a:highlight>
                  <a:srgbClr val="FFFFFF"/>
                </a:highlight>
                <a:latin typeface="Arial"/>
                <a:ea typeface="Arial"/>
                <a:cs typeface="Arial"/>
                <a:sym typeface="Arial"/>
              </a:rPr>
              <a:t>Do you have any new best practices learned during the pandemic you will carry into your future work?</a:t>
            </a:r>
            <a:endParaRPr sz="910">
              <a:solidFill>
                <a:schemeClr val="dk2"/>
              </a:solidFill>
              <a:highlight>
                <a:srgbClr val="FFFFFF"/>
              </a:highlight>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t/>
            </a:r>
            <a:endParaRPr sz="910">
              <a:solidFill>
                <a:schemeClr val="dk2"/>
              </a:solidFill>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t/>
            </a:r>
            <a:endParaRPr sz="910">
              <a:solidFill>
                <a:schemeClr val="dk2"/>
              </a:solidFill>
              <a:latin typeface="Arial"/>
              <a:ea typeface="Arial"/>
              <a:cs typeface="Arial"/>
              <a:sym typeface="Arial"/>
            </a:endParaRPr>
          </a:p>
          <a:p>
            <a:pPr indent="0" lvl="0" marL="1828800" rtl="0" algn="l">
              <a:lnSpc>
                <a:spcPct val="100000"/>
              </a:lnSpc>
              <a:spcBef>
                <a:spcPts val="1200"/>
              </a:spcBef>
              <a:spcAft>
                <a:spcPts val="0"/>
              </a:spcAft>
              <a:buClr>
                <a:schemeClr val="dk2"/>
              </a:buClr>
              <a:buSzPts val="1100"/>
              <a:buFont typeface="Arial"/>
              <a:buNone/>
            </a:pPr>
            <a:r>
              <a:rPr b="1" lang="en" sz="910">
                <a:solidFill>
                  <a:schemeClr val="dk2"/>
                </a:solidFill>
                <a:highlight>
                  <a:srgbClr val="FFFFFF"/>
                </a:highlight>
                <a:latin typeface="Arial"/>
                <a:ea typeface="Arial"/>
                <a:cs typeface="Arial"/>
                <a:sym typeface="Arial"/>
              </a:rPr>
              <a:t>Professionals</a:t>
            </a:r>
            <a:endParaRPr b="1" sz="910">
              <a:solidFill>
                <a:schemeClr val="dk2"/>
              </a:solidFill>
              <a:highlight>
                <a:srgbClr val="FFFFFF"/>
              </a:highlight>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t/>
            </a:r>
            <a:endParaRPr b="1" sz="910">
              <a:solidFill>
                <a:schemeClr val="dk2"/>
              </a:solidFill>
              <a:highlight>
                <a:srgbClr val="FFFFFF"/>
              </a:highlight>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rPr lang="en" sz="910">
                <a:solidFill>
                  <a:schemeClr val="dk2"/>
                </a:solidFill>
                <a:highlight>
                  <a:srgbClr val="FFFFFF"/>
                </a:highlight>
                <a:latin typeface="Arial"/>
                <a:ea typeface="Arial"/>
                <a:cs typeface="Arial"/>
                <a:sym typeface="Arial"/>
              </a:rPr>
              <a:t>How did/has the pandemic changed the way you do your job now and in the future?</a:t>
            </a:r>
            <a:endParaRPr sz="910">
              <a:solidFill>
                <a:schemeClr val="dk2"/>
              </a:solidFill>
              <a:highlight>
                <a:srgbClr val="FFFFFF"/>
              </a:highlight>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t/>
            </a:r>
            <a:endParaRPr sz="910">
              <a:solidFill>
                <a:schemeClr val="dk2"/>
              </a:solidFill>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rPr lang="en" sz="910">
                <a:solidFill>
                  <a:schemeClr val="dk2"/>
                </a:solidFill>
                <a:highlight>
                  <a:srgbClr val="FFFFFF"/>
                </a:highlight>
                <a:latin typeface="Arial"/>
                <a:ea typeface="Arial"/>
                <a:cs typeface="Arial"/>
                <a:sym typeface="Arial"/>
              </a:rPr>
              <a:t>Are there changes that need to be walked back?</a:t>
            </a:r>
            <a:endParaRPr sz="910">
              <a:solidFill>
                <a:schemeClr val="dk2"/>
              </a:solidFill>
              <a:highlight>
                <a:srgbClr val="FFFFFF"/>
              </a:highlight>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t/>
            </a:r>
            <a:endParaRPr sz="910">
              <a:solidFill>
                <a:schemeClr val="dk2"/>
              </a:solidFill>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rPr lang="en" sz="910">
                <a:solidFill>
                  <a:schemeClr val="dk2"/>
                </a:solidFill>
                <a:highlight>
                  <a:srgbClr val="FFFFFF"/>
                </a:highlight>
                <a:latin typeface="Arial"/>
                <a:ea typeface="Arial"/>
                <a:cs typeface="Arial"/>
                <a:sym typeface="Arial"/>
              </a:rPr>
              <a:t>What adaptations are still needed?</a:t>
            </a:r>
            <a:endParaRPr sz="910">
              <a:solidFill>
                <a:schemeClr val="dk2"/>
              </a:solidFill>
              <a:highlight>
                <a:srgbClr val="FFFFFF"/>
              </a:highlight>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t/>
            </a:r>
            <a:endParaRPr sz="910">
              <a:solidFill>
                <a:schemeClr val="dk2"/>
              </a:solidFill>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rPr lang="en" sz="910">
                <a:solidFill>
                  <a:schemeClr val="dk2"/>
                </a:solidFill>
                <a:highlight>
                  <a:srgbClr val="FFFFFF"/>
                </a:highlight>
                <a:latin typeface="Arial"/>
                <a:ea typeface="Arial"/>
                <a:cs typeface="Arial"/>
                <a:sym typeface="Arial"/>
              </a:rPr>
              <a:t>Do you have any new best practices learned during the pandemic you will carry into your future work?</a:t>
            </a:r>
            <a:endParaRPr sz="910">
              <a:solidFill>
                <a:schemeClr val="dk2"/>
              </a:solidFill>
              <a:highlight>
                <a:srgbClr val="FFFFFF"/>
              </a:highlight>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t/>
            </a:r>
            <a:endParaRPr sz="910">
              <a:solidFill>
                <a:schemeClr val="dk2"/>
              </a:solidFill>
              <a:latin typeface="Arial"/>
              <a:ea typeface="Arial"/>
              <a:cs typeface="Arial"/>
              <a:sym typeface="Arial"/>
            </a:endParaRPr>
          </a:p>
          <a:p>
            <a:pPr indent="0" lvl="0" marL="0" rtl="0" algn="l">
              <a:lnSpc>
                <a:spcPct val="100000"/>
              </a:lnSpc>
              <a:spcBef>
                <a:spcPts val="0"/>
              </a:spcBef>
              <a:spcAft>
                <a:spcPts val="0"/>
              </a:spcAft>
              <a:buClr>
                <a:schemeClr val="dk2"/>
              </a:buClr>
              <a:buSzPts val="1100"/>
              <a:buFont typeface="Arial"/>
              <a:buNone/>
            </a:pPr>
            <a:r>
              <a:t/>
            </a:r>
            <a:endParaRPr sz="910">
              <a:solidFill>
                <a:schemeClr val="dk2"/>
              </a:solidFill>
              <a:latin typeface="Arial"/>
              <a:ea typeface="Arial"/>
              <a:cs typeface="Arial"/>
              <a:sym typeface="Arial"/>
            </a:endParaRPr>
          </a:p>
          <a:p>
            <a:pPr indent="0" lvl="0" marL="1828800" rtl="0" algn="l">
              <a:lnSpc>
                <a:spcPct val="100000"/>
              </a:lnSpc>
              <a:spcBef>
                <a:spcPts val="1200"/>
              </a:spcBef>
              <a:spcAft>
                <a:spcPts val="0"/>
              </a:spcAft>
              <a:buClr>
                <a:schemeClr val="dk2"/>
              </a:buClr>
              <a:buSzPts val="1100"/>
              <a:buFont typeface="Arial"/>
              <a:buNone/>
            </a:pPr>
            <a:r>
              <a:rPr b="1" lang="en" sz="910">
                <a:solidFill>
                  <a:schemeClr val="dk2"/>
                </a:solidFill>
                <a:highlight>
                  <a:srgbClr val="FFFFFF"/>
                </a:highlight>
                <a:latin typeface="Arial"/>
                <a:ea typeface="Arial"/>
                <a:cs typeface="Arial"/>
                <a:sym typeface="Arial"/>
              </a:rPr>
              <a:t>Health Sciences (or answer Academics or Professionals if that is more relevant to your position/experience)</a:t>
            </a:r>
            <a:endParaRPr b="1" sz="910">
              <a:solidFill>
                <a:schemeClr val="dk2"/>
              </a:solidFill>
              <a:highlight>
                <a:srgbClr val="FFFFFF"/>
              </a:highlight>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t/>
            </a:r>
            <a:endParaRPr b="1" sz="910">
              <a:solidFill>
                <a:schemeClr val="dk2"/>
              </a:solidFill>
              <a:highlight>
                <a:srgbClr val="FFFFFF"/>
              </a:highlight>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rPr lang="en" sz="910">
                <a:solidFill>
                  <a:schemeClr val="dk2"/>
                </a:solidFill>
                <a:highlight>
                  <a:srgbClr val="FFFFFF"/>
                </a:highlight>
                <a:latin typeface="Arial"/>
                <a:ea typeface="Arial"/>
                <a:cs typeface="Arial"/>
                <a:sym typeface="Arial"/>
              </a:rPr>
              <a:t>How did/has the pandemic changed the way you do your job now and in the future?</a:t>
            </a:r>
            <a:endParaRPr sz="910">
              <a:solidFill>
                <a:schemeClr val="dk2"/>
              </a:solidFill>
              <a:highlight>
                <a:srgbClr val="FFFFFF"/>
              </a:highlight>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t/>
            </a:r>
            <a:endParaRPr sz="910">
              <a:solidFill>
                <a:schemeClr val="dk2"/>
              </a:solidFill>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rPr lang="en" sz="910">
                <a:solidFill>
                  <a:schemeClr val="dk2"/>
                </a:solidFill>
                <a:highlight>
                  <a:srgbClr val="FFFFFF"/>
                </a:highlight>
                <a:latin typeface="Arial"/>
                <a:ea typeface="Arial"/>
                <a:cs typeface="Arial"/>
                <a:sym typeface="Arial"/>
              </a:rPr>
              <a:t>Should some changes be reversed?</a:t>
            </a:r>
            <a:endParaRPr sz="910">
              <a:solidFill>
                <a:schemeClr val="dk2"/>
              </a:solidFill>
              <a:highlight>
                <a:srgbClr val="FFFFFF"/>
              </a:highlight>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t/>
            </a:r>
            <a:endParaRPr sz="910">
              <a:solidFill>
                <a:schemeClr val="dk2"/>
              </a:solidFill>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rPr lang="en" sz="910">
                <a:solidFill>
                  <a:schemeClr val="dk2"/>
                </a:solidFill>
                <a:highlight>
                  <a:srgbClr val="FFFFFF"/>
                </a:highlight>
                <a:latin typeface="Arial"/>
                <a:ea typeface="Arial"/>
                <a:cs typeface="Arial"/>
                <a:sym typeface="Arial"/>
              </a:rPr>
              <a:t>Are there additional supports needed to make it possible to sustain beneficial changes?</a:t>
            </a:r>
            <a:endParaRPr sz="910">
              <a:solidFill>
                <a:schemeClr val="dk2"/>
              </a:solidFill>
              <a:highlight>
                <a:srgbClr val="FFFFFF"/>
              </a:highlight>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t/>
            </a:r>
            <a:endParaRPr sz="910">
              <a:solidFill>
                <a:schemeClr val="dk2"/>
              </a:solidFill>
              <a:latin typeface="Arial"/>
              <a:ea typeface="Arial"/>
              <a:cs typeface="Arial"/>
              <a:sym typeface="Arial"/>
            </a:endParaRPr>
          </a:p>
          <a:p>
            <a:pPr indent="0" lvl="0" marL="1828800" rtl="0" algn="l">
              <a:lnSpc>
                <a:spcPct val="100000"/>
              </a:lnSpc>
              <a:spcBef>
                <a:spcPts val="0"/>
              </a:spcBef>
              <a:spcAft>
                <a:spcPts val="0"/>
              </a:spcAft>
              <a:buClr>
                <a:schemeClr val="dk2"/>
              </a:buClr>
              <a:buSzPts val="1100"/>
              <a:buFont typeface="Arial"/>
              <a:buNone/>
            </a:pPr>
            <a:r>
              <a:rPr lang="en" sz="910">
                <a:solidFill>
                  <a:schemeClr val="dk2"/>
                </a:solidFill>
                <a:highlight>
                  <a:srgbClr val="FFFFFF"/>
                </a:highlight>
                <a:latin typeface="Arial"/>
                <a:ea typeface="Arial"/>
                <a:cs typeface="Arial"/>
                <a:sym typeface="Arial"/>
              </a:rPr>
              <a:t>Do you have any new best practices learned during the pandemic you will carry into your future work?</a:t>
            </a:r>
            <a:endParaRPr sz="910">
              <a:solidFill>
                <a:schemeClr val="dk2"/>
              </a:solidFill>
              <a:highlight>
                <a:srgbClr val="FFFFFF"/>
              </a:highlight>
              <a:latin typeface="Arial"/>
              <a:ea typeface="Arial"/>
              <a:cs typeface="Arial"/>
              <a:sym typeface="Arial"/>
            </a:endParaRPr>
          </a:p>
          <a:p>
            <a:pPr indent="0" lvl="0" marL="1828800" rtl="0" algn="l">
              <a:lnSpc>
                <a:spcPct val="100000"/>
              </a:lnSpc>
              <a:spcBef>
                <a:spcPts val="0"/>
              </a:spcBef>
              <a:spcAft>
                <a:spcPts val="1200"/>
              </a:spcAft>
              <a:buNone/>
            </a:pPr>
            <a:r>
              <a:t/>
            </a:r>
            <a:endParaRPr sz="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1297800"/>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Thank you for your participation!</a:t>
            </a:r>
            <a:endParaRPr/>
          </a:p>
        </p:txBody>
      </p:sp>
      <p:pic>
        <p:nvPicPr>
          <p:cNvPr id="111" name="Google Shape;111;p21"/>
          <p:cNvPicPr preferRelativeResize="0"/>
          <p:nvPr/>
        </p:nvPicPr>
        <p:blipFill>
          <a:blip r:embed="rId3">
            <a:alphaModFix/>
          </a:blip>
          <a:stretch>
            <a:fillRect/>
          </a:stretch>
        </p:blipFill>
        <p:spPr>
          <a:xfrm>
            <a:off x="3337000" y="2293125"/>
            <a:ext cx="2470001" cy="24700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